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477" r:id="rId2"/>
    <p:sldId id="529" r:id="rId3"/>
    <p:sldId id="530" r:id="rId4"/>
    <p:sldId id="531" r:id="rId5"/>
    <p:sldId id="534" r:id="rId6"/>
    <p:sldId id="533" r:id="rId7"/>
    <p:sldId id="532" r:id="rId8"/>
    <p:sldId id="490" r:id="rId9"/>
    <p:sldId id="491" r:id="rId10"/>
    <p:sldId id="498" r:id="rId11"/>
    <p:sldId id="499" r:id="rId12"/>
    <p:sldId id="501" r:id="rId13"/>
    <p:sldId id="502" r:id="rId14"/>
    <p:sldId id="503" r:id="rId15"/>
    <p:sldId id="504" r:id="rId16"/>
    <p:sldId id="528" r:id="rId17"/>
    <p:sldId id="505" r:id="rId18"/>
    <p:sldId id="546" r:id="rId19"/>
    <p:sldId id="537" r:id="rId20"/>
    <p:sldId id="538" r:id="rId21"/>
    <p:sldId id="539" r:id="rId22"/>
    <p:sldId id="542" r:id="rId23"/>
    <p:sldId id="543" r:id="rId24"/>
    <p:sldId id="544" r:id="rId25"/>
    <p:sldId id="545" r:id="rId26"/>
    <p:sldId id="484" r:id="rId27"/>
  </p:sldIdLst>
  <p:sldSz cx="9144000" cy="5143500" type="screen16x9"/>
  <p:notesSz cx="6797675" cy="9926638"/>
  <p:custDataLst>
    <p:tags r:id="rId3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orient="horz" pos="3060" userDrawn="1">
          <p15:clr>
            <a:srgbClr val="A4A3A4"/>
          </p15:clr>
        </p15:guide>
        <p15:guide id="9" orient="horz" pos="1764" userDrawn="1">
          <p15:clr>
            <a:srgbClr val="A4A3A4"/>
          </p15:clr>
        </p15:guide>
        <p15:guide id="10" orient="horz" pos="2998" userDrawn="1">
          <p15:clr>
            <a:srgbClr val="A4A3A4"/>
          </p15:clr>
        </p15:guide>
        <p15:guide id="11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Bosco" initials="AB" lastIdx="20" clrIdx="0">
    <p:extLst/>
  </p:cmAuthor>
  <p:cmAuthor id="2" name="QA6260" initials="Q" lastIdx="20" clrIdx="1"/>
  <p:cmAuthor id="3" name="FGVR68" initials="F" lastIdx="2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BE"/>
    <a:srgbClr val="0212AA"/>
    <a:srgbClr val="AFA79F"/>
    <a:srgbClr val="655C53"/>
    <a:srgbClr val="7C7166"/>
    <a:srgbClr val="958A7F"/>
    <a:srgbClr val="000000"/>
    <a:srgbClr val="6DB9FF"/>
    <a:srgbClr val="FFFFFF"/>
    <a:srgbClr val="138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6" autoAdjust="0"/>
    <p:restoredTop sz="97681" autoAdjust="0"/>
  </p:normalViewPr>
  <p:slideViewPr>
    <p:cSldViewPr snapToGrid="0">
      <p:cViewPr varScale="1">
        <p:scale>
          <a:sx n="91" d="100"/>
          <a:sy n="91" d="100"/>
        </p:scale>
        <p:origin x="840" y="90"/>
      </p:cViewPr>
      <p:guideLst>
        <p:guide orient="horz" pos="3060"/>
        <p:guide orient="horz" pos="1764"/>
        <p:guide orient="horz" pos="299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4266"/>
    </p:cViewPr>
  </p:sorterViewPr>
  <p:notesViewPr>
    <p:cSldViewPr snapToGrid="0" showGuides="1">
      <p:cViewPr>
        <p:scale>
          <a:sx n="82" d="100"/>
          <a:sy n="82" d="100"/>
        </p:scale>
        <p:origin x="-2910" y="-72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6661B-0772-4610-83A1-BBF6D24F651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95CAA-AD57-4AFB-8D4B-5B1799899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1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3AA0C-064B-469A-A5E6-CA2B3A53B257}" type="datetimeFigureOut">
              <a:rPr lang="en-US" smtClean="0"/>
              <a:pPr/>
              <a:t>11/14/2018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0AC19-D4E0-44C1-9027-9AA0929C7F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8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0AC19-D4E0-44C1-9027-9AA0929C7F2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1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477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3024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383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2EA5D00-AF00-48FD-8999-69CB11E03D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F1DD775C-41D2-4669-A2BF-FCB21F8AAFD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7273A0B7-9B41-4F89-8CFA-4E2F72FC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17FCEF-0E63-4D8A-9168-AD7F7A53CE57}" type="slidenum">
              <a:rPr lang="en-US" altLang="hu-H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2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164">
            <a:extLst>
              <a:ext uri="{FF2B5EF4-FFF2-40B4-BE49-F238E27FC236}">
                <a16:creationId xmlns:a16="http://schemas.microsoft.com/office/drawing/2014/main" id="{2CCAFA69-E44F-4AFC-842F-F8113BCAEB3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1" tIns="91401" rIns="91401" bIns="9140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8611" name="Shape 165">
            <a:extLst>
              <a:ext uri="{FF2B5EF4-FFF2-40B4-BE49-F238E27FC236}">
                <a16:creationId xmlns:a16="http://schemas.microsoft.com/office/drawing/2014/main" id="{00E2078F-469C-47EC-8C36-C3BE25C1E5F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6994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173">
            <a:extLst>
              <a:ext uri="{FF2B5EF4-FFF2-40B4-BE49-F238E27FC236}">
                <a16:creationId xmlns:a16="http://schemas.microsoft.com/office/drawing/2014/main" id="{A7CFB554-4C56-47C0-BB79-DF4903CC5D0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7827" name="Shape 174">
            <a:extLst>
              <a:ext uri="{FF2B5EF4-FFF2-40B4-BE49-F238E27FC236}">
                <a16:creationId xmlns:a16="http://schemas.microsoft.com/office/drawing/2014/main" id="{CD008A91-2ACD-4319-86C7-EA8E87B05C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9970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2E1100F8-F6DE-4FDC-820A-789F663A84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3C82505A-2592-4F0E-B111-D1D6F6A15F2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hu-HU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A0BA7EF1-6AC5-476A-9E8A-C49037AC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8D8DDF-993D-4032-B370-2A7126DE7DC4}" type="slidenum">
              <a:rPr lang="en-US" altLang="hu-H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1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05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3a5e85641_0_2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43a5e85641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9687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3a5e85641_0_1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43a5e8564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684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4379c69f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44379c69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466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D451-9D76-4FCC-BE97-491212FE6D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8486" y="1060451"/>
            <a:ext cx="8534400" cy="2981325"/>
          </a:xfrm>
        </p:spPr>
        <p:txBody>
          <a:bodyPr>
            <a:noAutofit/>
          </a:bodyPr>
          <a:lstStyle>
            <a:lvl1pPr marL="341313" indent="-341313">
              <a:defRPr>
                <a:latin typeface="Univers LT 57 Condensed" panose="02000503050000020003" pitchFamily="2" charset="0"/>
              </a:defRPr>
            </a:lvl1pPr>
            <a:lvl2pPr marL="738188" indent="-280988">
              <a:defRPr>
                <a:latin typeface="Univers LT 57 Condensed" panose="02000503050000020003" pitchFamily="2" charset="0"/>
              </a:defRPr>
            </a:lvl2pPr>
            <a:lvl3pPr marL="1144588" indent="-284163">
              <a:defRPr>
                <a:latin typeface="Univers LT 57 Condensed" panose="02000503050000020003" pitchFamily="2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3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8" y="330252"/>
            <a:ext cx="7345064" cy="5555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275609"/>
            <a:ext cx="7848872" cy="2958977"/>
          </a:xfrm>
          <a:prstGeom prst="rect">
            <a:avLst/>
          </a:prstGeom>
        </p:spPr>
        <p:txBody>
          <a:bodyPr/>
          <a:lstStyle>
            <a:lvl1pPr marL="169863" indent="-169863">
              <a:buClr>
                <a:srgbClr val="0063BE"/>
              </a:buClr>
              <a:defRPr>
                <a:latin typeface="Arial" pitchFamily="34" charset="0"/>
                <a:cs typeface="Arial" pitchFamily="34" charset="0"/>
              </a:defRPr>
            </a:lvl1pPr>
            <a:lvl2pPr marL="627063" indent="-169863">
              <a:buClr>
                <a:srgbClr val="0063BE"/>
              </a:buClr>
              <a:defRPr>
                <a:latin typeface="Arial" pitchFamily="34" charset="0"/>
                <a:cs typeface="Arial" pitchFamily="34" charset="0"/>
              </a:defRPr>
            </a:lvl2pPr>
            <a:lvl3pPr marL="1084263" indent="-169863">
              <a:buClr>
                <a:srgbClr val="0063BE"/>
              </a:buClr>
              <a:defRPr>
                <a:latin typeface="Arial" pitchFamily="34" charset="0"/>
                <a:cs typeface="Arial" pitchFamily="34" charset="0"/>
              </a:defRPr>
            </a:lvl3pPr>
            <a:lvl4pPr marL="1541463" indent="-169863">
              <a:buClr>
                <a:srgbClr val="0063BE"/>
              </a:buClr>
              <a:defRPr>
                <a:latin typeface="Arial" pitchFamily="34" charset="0"/>
                <a:cs typeface="Arial" pitchFamily="34" charset="0"/>
              </a:defRPr>
            </a:lvl4pPr>
            <a:lvl5pPr marL="1998663" indent="-169863">
              <a:buClr>
                <a:srgbClr val="0063BE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4368" y="4876010"/>
            <a:ext cx="1152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A2CFC51F-FA40-4647-86DF-049D8CAC98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4256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01 - Blu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3">
            <a:extLst>
              <a:ext uri="{FF2B5EF4-FFF2-40B4-BE49-F238E27FC236}">
                <a16:creationId xmlns:a16="http://schemas.microsoft.com/office/drawing/2014/main" id="{DFE969AD-2D45-4B8C-B70A-B2B1EB2ADD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4741863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42849F-AAB2-48DE-A305-79D1BADC320E}"/>
              </a:ext>
            </a:extLst>
          </p:cNvPr>
          <p:cNvCxnSpPr>
            <a:cxnSpLocks/>
          </p:cNvCxnSpPr>
          <p:nvPr userDrawn="1"/>
        </p:nvCxnSpPr>
        <p:spPr>
          <a:xfrm>
            <a:off x="446088" y="2066925"/>
            <a:ext cx="0" cy="200025"/>
          </a:xfrm>
          <a:prstGeom prst="line">
            <a:avLst/>
          </a:prstGeom>
          <a:ln w="1206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6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619495" y="2841009"/>
            <a:ext cx="3942569" cy="4000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effectLst>
                  <a:outerShdw blurRad="50800" dist="25400" dir="5400000" algn="ctr" rotWithShape="0">
                    <a:srgbClr val="6D6E71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6" name="Text Placeholder 20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619568" y="2023992"/>
            <a:ext cx="3942494" cy="7745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2250"/>
              </a:lnSpc>
              <a:buNone/>
              <a:defRPr sz="2100" cap="all" baseline="0">
                <a:solidFill>
                  <a:schemeClr val="bg1"/>
                </a:solidFill>
                <a:effectLst>
                  <a:outerShdw blurRad="50800" dist="25400" dir="5400000" algn="ctr" rotWithShape="0">
                    <a:srgbClr val="6D6E71">
                      <a:alpha val="80000"/>
                    </a:srgbClr>
                  </a:outerShdw>
                </a:effectLst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7430535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812727" y="863947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812727" y="2658814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171450" marR="0" lvl="0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19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19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14350" marR="0" lvl="2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19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685800" marR="0" lvl="3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19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857250" marR="0" lvl="4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19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028700" marR="0" lvl="5" indent="-237648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16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200150" marR="0" lvl="6" indent="-237648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16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-237648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16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543050" marR="0" lvl="8" indent="-237648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16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851" cy="1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8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 userDrawn="1"/>
        </p:nvGrpSpPr>
        <p:grpSpPr bwMode="auto">
          <a:xfrm>
            <a:off x="8492401" y="164222"/>
            <a:ext cx="384542" cy="380546"/>
            <a:chOff x="347241" y="5841360"/>
            <a:chExt cx="729244" cy="721486"/>
          </a:xfrm>
        </p:grpSpPr>
        <p:sp>
          <p:nvSpPr>
            <p:cNvPr id="7" name="Oval 6"/>
            <p:cNvSpPr/>
            <p:nvPr/>
          </p:nvSpPr>
          <p:spPr>
            <a:xfrm>
              <a:off x="392724" y="5868643"/>
              <a:ext cx="638278" cy="635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chemeClr val="bg1"/>
                </a:solidFill>
                <a:latin typeface="Univers LT 57 Condensed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47241" y="5841360"/>
              <a:ext cx="729244" cy="721486"/>
            </a:xfrm>
            <a:custGeom>
              <a:avLst/>
              <a:gdLst>
                <a:gd name="T0" fmla="*/ 2147483647 w 900"/>
                <a:gd name="T1" fmla="*/ 0 h 899"/>
                <a:gd name="T2" fmla="*/ 0 w 900"/>
                <a:gd name="T3" fmla="*/ 2147483647 h 899"/>
                <a:gd name="T4" fmla="*/ 2147483647 w 900"/>
                <a:gd name="T5" fmla="*/ 2147483647 h 899"/>
                <a:gd name="T6" fmla="*/ 2147483647 w 900"/>
                <a:gd name="T7" fmla="*/ 2147483647 h 899"/>
                <a:gd name="T8" fmla="*/ 2147483647 w 900"/>
                <a:gd name="T9" fmla="*/ 0 h 899"/>
                <a:gd name="T10" fmla="*/ 2147483647 w 900"/>
                <a:gd name="T11" fmla="*/ 2147483647 h 899"/>
                <a:gd name="T12" fmla="*/ 2147483647 w 900"/>
                <a:gd name="T13" fmla="*/ 2147483647 h 899"/>
                <a:gd name="T14" fmla="*/ 2147483647 w 900"/>
                <a:gd name="T15" fmla="*/ 2147483647 h 899"/>
                <a:gd name="T16" fmla="*/ 2147483647 w 900"/>
                <a:gd name="T17" fmla="*/ 2147483647 h 899"/>
                <a:gd name="T18" fmla="*/ 2147483647 w 900"/>
                <a:gd name="T19" fmla="*/ 2147483647 h 899"/>
                <a:gd name="T20" fmla="*/ 2147483647 w 900"/>
                <a:gd name="T21" fmla="*/ 2147483647 h 899"/>
                <a:gd name="T22" fmla="*/ 2147483647 w 900"/>
                <a:gd name="T23" fmla="*/ 2147483647 h 899"/>
                <a:gd name="T24" fmla="*/ 2147483647 w 900"/>
                <a:gd name="T25" fmla="*/ 2147483647 h 899"/>
                <a:gd name="T26" fmla="*/ 2147483647 w 900"/>
                <a:gd name="T27" fmla="*/ 2147483647 h 899"/>
                <a:gd name="T28" fmla="*/ 2147483647 w 900"/>
                <a:gd name="T29" fmla="*/ 2147483647 h 899"/>
                <a:gd name="T30" fmla="*/ 2147483647 w 900"/>
                <a:gd name="T31" fmla="*/ 2147483647 h 899"/>
                <a:gd name="T32" fmla="*/ 2147483647 w 900"/>
                <a:gd name="T33" fmla="*/ 2147483647 h 899"/>
                <a:gd name="T34" fmla="*/ 2147483647 w 900"/>
                <a:gd name="T35" fmla="*/ 2147483647 h 899"/>
                <a:gd name="T36" fmla="*/ 2147483647 w 900"/>
                <a:gd name="T37" fmla="*/ 2147483647 h 899"/>
                <a:gd name="T38" fmla="*/ 2147483647 w 900"/>
                <a:gd name="T39" fmla="*/ 2147483647 h 899"/>
                <a:gd name="T40" fmla="*/ 2147483647 w 900"/>
                <a:gd name="T41" fmla="*/ 2147483647 h 899"/>
                <a:gd name="T42" fmla="*/ 2147483647 w 900"/>
                <a:gd name="T43" fmla="*/ 2147483647 h 8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0"/>
                <a:gd name="T67" fmla="*/ 0 h 899"/>
                <a:gd name="T68" fmla="*/ 900 w 900"/>
                <a:gd name="T69" fmla="*/ 899 h 89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0" h="899">
                  <a:moveTo>
                    <a:pt x="450" y="0"/>
                  </a:moveTo>
                  <a:cubicBezTo>
                    <a:pt x="201" y="0"/>
                    <a:pt x="0" y="201"/>
                    <a:pt x="0" y="449"/>
                  </a:cubicBezTo>
                  <a:cubicBezTo>
                    <a:pt x="0" y="698"/>
                    <a:pt x="201" y="899"/>
                    <a:pt x="450" y="899"/>
                  </a:cubicBezTo>
                  <a:cubicBezTo>
                    <a:pt x="698" y="899"/>
                    <a:pt x="900" y="698"/>
                    <a:pt x="900" y="449"/>
                  </a:cubicBezTo>
                  <a:cubicBezTo>
                    <a:pt x="900" y="202"/>
                    <a:pt x="702" y="0"/>
                    <a:pt x="450" y="0"/>
                  </a:cubicBezTo>
                  <a:close/>
                  <a:moveTo>
                    <a:pt x="709" y="661"/>
                  </a:moveTo>
                  <a:cubicBezTo>
                    <a:pt x="709" y="661"/>
                    <a:pt x="688" y="568"/>
                    <a:pt x="655" y="512"/>
                  </a:cubicBezTo>
                  <a:cubicBezTo>
                    <a:pt x="637" y="482"/>
                    <a:pt x="609" y="458"/>
                    <a:pt x="571" y="458"/>
                  </a:cubicBezTo>
                  <a:cubicBezTo>
                    <a:pt x="545" y="459"/>
                    <a:pt x="522" y="473"/>
                    <a:pt x="493" y="513"/>
                  </a:cubicBezTo>
                  <a:cubicBezTo>
                    <a:pt x="476" y="537"/>
                    <a:pt x="450" y="598"/>
                    <a:pt x="450" y="598"/>
                  </a:cubicBezTo>
                  <a:cubicBezTo>
                    <a:pt x="450" y="598"/>
                    <a:pt x="423" y="537"/>
                    <a:pt x="406" y="513"/>
                  </a:cubicBezTo>
                  <a:cubicBezTo>
                    <a:pt x="378" y="473"/>
                    <a:pt x="355" y="459"/>
                    <a:pt x="328" y="458"/>
                  </a:cubicBezTo>
                  <a:cubicBezTo>
                    <a:pt x="291" y="458"/>
                    <a:pt x="263" y="482"/>
                    <a:pt x="244" y="512"/>
                  </a:cubicBezTo>
                  <a:cubicBezTo>
                    <a:pt x="211" y="568"/>
                    <a:pt x="190" y="661"/>
                    <a:pt x="190" y="661"/>
                  </a:cubicBezTo>
                  <a:cubicBezTo>
                    <a:pt x="160" y="661"/>
                    <a:pt x="160" y="661"/>
                    <a:pt x="160" y="661"/>
                  </a:cubicBezTo>
                  <a:cubicBezTo>
                    <a:pt x="323" y="126"/>
                    <a:pt x="323" y="126"/>
                    <a:pt x="323" y="126"/>
                  </a:cubicBezTo>
                  <a:cubicBezTo>
                    <a:pt x="449" y="544"/>
                    <a:pt x="449" y="544"/>
                    <a:pt x="449" y="544"/>
                  </a:cubicBezTo>
                  <a:cubicBezTo>
                    <a:pt x="450" y="545"/>
                    <a:pt x="450" y="545"/>
                    <a:pt x="450" y="545"/>
                  </a:cubicBezTo>
                  <a:cubicBezTo>
                    <a:pt x="451" y="544"/>
                    <a:pt x="451" y="544"/>
                    <a:pt x="451" y="544"/>
                  </a:cubicBezTo>
                  <a:cubicBezTo>
                    <a:pt x="576" y="126"/>
                    <a:pt x="576" y="126"/>
                    <a:pt x="576" y="126"/>
                  </a:cubicBezTo>
                  <a:cubicBezTo>
                    <a:pt x="740" y="661"/>
                    <a:pt x="740" y="661"/>
                    <a:pt x="740" y="661"/>
                  </a:cubicBezTo>
                  <a:lnTo>
                    <a:pt x="709" y="661"/>
                  </a:lnTo>
                  <a:close/>
                </a:path>
              </a:pathLst>
            </a:custGeom>
            <a:solidFill>
              <a:srgbClr val="0063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1D451-9D76-4FCC-BE97-491212FE6D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49250" y="1058866"/>
            <a:ext cx="8337550" cy="3455987"/>
          </a:xfrm>
        </p:spPr>
        <p:txBody>
          <a:bodyPr>
            <a:noAutofit/>
          </a:bodyPr>
          <a:lstStyle>
            <a:lvl1pPr marL="341313" indent="-341313">
              <a:defRPr>
                <a:solidFill>
                  <a:schemeClr val="bg1"/>
                </a:solidFill>
              </a:defRPr>
            </a:lvl1pPr>
            <a:lvl2pPr marL="738188" indent="-280988">
              <a:defRPr>
                <a:solidFill>
                  <a:schemeClr val="bg1"/>
                </a:solidFill>
              </a:defRPr>
            </a:lvl2pPr>
            <a:lvl3pPr marL="1090613" indent="-284163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1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rgbClr val="0063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1D451-9D76-4FCC-BE97-491212FE6D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49250" y="1061157"/>
            <a:ext cx="8434388" cy="3116263"/>
          </a:xfrm>
        </p:spPr>
        <p:txBody>
          <a:bodyPr>
            <a:noAutofit/>
          </a:bodyPr>
          <a:lstStyle>
            <a:lvl1pPr marL="341313" indent="-341313">
              <a:defRPr>
                <a:solidFill>
                  <a:schemeClr val="bg1"/>
                </a:solidFill>
              </a:defRPr>
            </a:lvl1pPr>
            <a:lvl2pPr marL="738188" indent="-285750">
              <a:defRPr>
                <a:solidFill>
                  <a:schemeClr val="bg1"/>
                </a:solidFill>
              </a:defRPr>
            </a:lvl2pPr>
            <a:lvl3pPr marL="1090613" indent="-284163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22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96527" y="155596"/>
            <a:ext cx="380546" cy="3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5640" userDrawn="1">
          <p15:clr>
            <a:srgbClr val="FBAE40"/>
          </p15:clr>
        </p15:guide>
        <p15:guide id="3" pos="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Breaker Black Emsig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5871" y="457636"/>
            <a:ext cx="6011659" cy="316071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5400">
                <a:solidFill>
                  <a:schemeClr val="bg1"/>
                </a:solidFill>
                <a:latin typeface="Univers LT 67 CondensedBold" panose="0200080306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13"/>
          <p:cNvGrpSpPr>
            <a:grpSpLocks/>
          </p:cNvGrpSpPr>
          <p:nvPr userDrawn="1"/>
        </p:nvGrpSpPr>
        <p:grpSpPr bwMode="auto">
          <a:xfrm>
            <a:off x="486158" y="4231353"/>
            <a:ext cx="636572" cy="629956"/>
            <a:chOff x="347241" y="5841360"/>
            <a:chExt cx="729244" cy="721486"/>
          </a:xfrm>
        </p:grpSpPr>
        <p:sp>
          <p:nvSpPr>
            <p:cNvPr id="11" name="Oval 10"/>
            <p:cNvSpPr/>
            <p:nvPr/>
          </p:nvSpPr>
          <p:spPr>
            <a:xfrm>
              <a:off x="392724" y="5868643"/>
              <a:ext cx="638278" cy="635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Univers LT 57 Condensed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47241" y="5841360"/>
              <a:ext cx="729244" cy="721486"/>
            </a:xfrm>
            <a:custGeom>
              <a:avLst/>
              <a:gdLst>
                <a:gd name="T0" fmla="*/ 2147483647 w 900"/>
                <a:gd name="T1" fmla="*/ 0 h 899"/>
                <a:gd name="T2" fmla="*/ 0 w 900"/>
                <a:gd name="T3" fmla="*/ 2147483647 h 899"/>
                <a:gd name="T4" fmla="*/ 2147483647 w 900"/>
                <a:gd name="T5" fmla="*/ 2147483647 h 899"/>
                <a:gd name="T6" fmla="*/ 2147483647 w 900"/>
                <a:gd name="T7" fmla="*/ 2147483647 h 899"/>
                <a:gd name="T8" fmla="*/ 2147483647 w 900"/>
                <a:gd name="T9" fmla="*/ 0 h 899"/>
                <a:gd name="T10" fmla="*/ 2147483647 w 900"/>
                <a:gd name="T11" fmla="*/ 2147483647 h 899"/>
                <a:gd name="T12" fmla="*/ 2147483647 w 900"/>
                <a:gd name="T13" fmla="*/ 2147483647 h 899"/>
                <a:gd name="T14" fmla="*/ 2147483647 w 900"/>
                <a:gd name="T15" fmla="*/ 2147483647 h 899"/>
                <a:gd name="T16" fmla="*/ 2147483647 w 900"/>
                <a:gd name="T17" fmla="*/ 2147483647 h 899"/>
                <a:gd name="T18" fmla="*/ 2147483647 w 900"/>
                <a:gd name="T19" fmla="*/ 2147483647 h 899"/>
                <a:gd name="T20" fmla="*/ 2147483647 w 900"/>
                <a:gd name="T21" fmla="*/ 2147483647 h 899"/>
                <a:gd name="T22" fmla="*/ 2147483647 w 900"/>
                <a:gd name="T23" fmla="*/ 2147483647 h 899"/>
                <a:gd name="T24" fmla="*/ 2147483647 w 900"/>
                <a:gd name="T25" fmla="*/ 2147483647 h 899"/>
                <a:gd name="T26" fmla="*/ 2147483647 w 900"/>
                <a:gd name="T27" fmla="*/ 2147483647 h 899"/>
                <a:gd name="T28" fmla="*/ 2147483647 w 900"/>
                <a:gd name="T29" fmla="*/ 2147483647 h 899"/>
                <a:gd name="T30" fmla="*/ 2147483647 w 900"/>
                <a:gd name="T31" fmla="*/ 2147483647 h 899"/>
                <a:gd name="T32" fmla="*/ 2147483647 w 900"/>
                <a:gd name="T33" fmla="*/ 2147483647 h 899"/>
                <a:gd name="T34" fmla="*/ 2147483647 w 900"/>
                <a:gd name="T35" fmla="*/ 2147483647 h 899"/>
                <a:gd name="T36" fmla="*/ 2147483647 w 900"/>
                <a:gd name="T37" fmla="*/ 2147483647 h 899"/>
                <a:gd name="T38" fmla="*/ 2147483647 w 900"/>
                <a:gd name="T39" fmla="*/ 2147483647 h 899"/>
                <a:gd name="T40" fmla="*/ 2147483647 w 900"/>
                <a:gd name="T41" fmla="*/ 2147483647 h 899"/>
                <a:gd name="T42" fmla="*/ 2147483647 w 900"/>
                <a:gd name="T43" fmla="*/ 2147483647 h 8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0"/>
                <a:gd name="T67" fmla="*/ 0 h 899"/>
                <a:gd name="T68" fmla="*/ 900 w 900"/>
                <a:gd name="T69" fmla="*/ 899 h 89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0" h="899">
                  <a:moveTo>
                    <a:pt x="450" y="0"/>
                  </a:moveTo>
                  <a:cubicBezTo>
                    <a:pt x="201" y="0"/>
                    <a:pt x="0" y="201"/>
                    <a:pt x="0" y="449"/>
                  </a:cubicBezTo>
                  <a:cubicBezTo>
                    <a:pt x="0" y="698"/>
                    <a:pt x="201" y="899"/>
                    <a:pt x="450" y="899"/>
                  </a:cubicBezTo>
                  <a:cubicBezTo>
                    <a:pt x="698" y="899"/>
                    <a:pt x="900" y="698"/>
                    <a:pt x="900" y="449"/>
                  </a:cubicBezTo>
                  <a:cubicBezTo>
                    <a:pt x="900" y="202"/>
                    <a:pt x="702" y="0"/>
                    <a:pt x="450" y="0"/>
                  </a:cubicBezTo>
                  <a:close/>
                  <a:moveTo>
                    <a:pt x="709" y="661"/>
                  </a:moveTo>
                  <a:cubicBezTo>
                    <a:pt x="709" y="661"/>
                    <a:pt x="688" y="568"/>
                    <a:pt x="655" y="512"/>
                  </a:cubicBezTo>
                  <a:cubicBezTo>
                    <a:pt x="637" y="482"/>
                    <a:pt x="609" y="458"/>
                    <a:pt x="571" y="458"/>
                  </a:cubicBezTo>
                  <a:cubicBezTo>
                    <a:pt x="545" y="459"/>
                    <a:pt x="522" y="473"/>
                    <a:pt x="493" y="513"/>
                  </a:cubicBezTo>
                  <a:cubicBezTo>
                    <a:pt x="476" y="537"/>
                    <a:pt x="450" y="598"/>
                    <a:pt x="450" y="598"/>
                  </a:cubicBezTo>
                  <a:cubicBezTo>
                    <a:pt x="450" y="598"/>
                    <a:pt x="423" y="537"/>
                    <a:pt x="406" y="513"/>
                  </a:cubicBezTo>
                  <a:cubicBezTo>
                    <a:pt x="378" y="473"/>
                    <a:pt x="355" y="459"/>
                    <a:pt x="328" y="458"/>
                  </a:cubicBezTo>
                  <a:cubicBezTo>
                    <a:pt x="291" y="458"/>
                    <a:pt x="263" y="482"/>
                    <a:pt x="244" y="512"/>
                  </a:cubicBezTo>
                  <a:cubicBezTo>
                    <a:pt x="211" y="568"/>
                    <a:pt x="190" y="661"/>
                    <a:pt x="190" y="661"/>
                  </a:cubicBezTo>
                  <a:cubicBezTo>
                    <a:pt x="160" y="661"/>
                    <a:pt x="160" y="661"/>
                    <a:pt x="160" y="661"/>
                  </a:cubicBezTo>
                  <a:cubicBezTo>
                    <a:pt x="323" y="126"/>
                    <a:pt x="323" y="126"/>
                    <a:pt x="323" y="126"/>
                  </a:cubicBezTo>
                  <a:cubicBezTo>
                    <a:pt x="449" y="544"/>
                    <a:pt x="449" y="544"/>
                    <a:pt x="449" y="544"/>
                  </a:cubicBezTo>
                  <a:cubicBezTo>
                    <a:pt x="450" y="545"/>
                    <a:pt x="450" y="545"/>
                    <a:pt x="450" y="545"/>
                  </a:cubicBezTo>
                  <a:cubicBezTo>
                    <a:pt x="451" y="544"/>
                    <a:pt x="451" y="544"/>
                    <a:pt x="451" y="544"/>
                  </a:cubicBezTo>
                  <a:cubicBezTo>
                    <a:pt x="576" y="126"/>
                    <a:pt x="576" y="126"/>
                    <a:pt x="576" y="126"/>
                  </a:cubicBezTo>
                  <a:cubicBezTo>
                    <a:pt x="740" y="661"/>
                    <a:pt x="740" y="661"/>
                    <a:pt x="740" y="661"/>
                  </a:cubicBezTo>
                  <a:lnTo>
                    <a:pt x="709" y="66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74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9952"/>
            <a:ext cx="3656013" cy="197504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6" y="1200151"/>
            <a:ext cx="3656013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6" y="523630"/>
            <a:ext cx="3656013" cy="258365"/>
          </a:xfrm>
        </p:spPr>
        <p:txBody>
          <a:bodyPr/>
          <a:lstStyle>
            <a:lvl1pPr>
              <a:lnSpc>
                <a:spcPct val="80000"/>
              </a:lnSpc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1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product Slide"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" y="0"/>
            <a:ext cx="2284413" cy="5143500"/>
          </a:xfrm>
          <a:prstGeom prst="rect">
            <a:avLst/>
          </a:prstGeom>
          <a:solidFill>
            <a:srgbClr val="2F8A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7" y="279667"/>
            <a:ext cx="1828800" cy="4314959"/>
          </a:xfrm>
        </p:spPr>
        <p:txBody>
          <a:bodyPr/>
          <a:lstStyle>
            <a:lvl1pPr>
              <a:spcAft>
                <a:spcPts val="1200"/>
              </a:spcAft>
              <a:defRPr sz="1600" b="1" cap="all" baseline="0">
                <a:solidFill>
                  <a:schemeClr val="bg1"/>
                </a:solidFill>
              </a:defRPr>
            </a:lvl1pPr>
            <a:lvl2pPr>
              <a:spcBef>
                <a:spcPts val="1800"/>
              </a:spcBef>
              <a:defRPr>
                <a:solidFill>
                  <a:schemeClr val="bg1"/>
                </a:solidFill>
              </a:defRPr>
            </a:lvl2pPr>
            <a:lvl3pPr marL="177800" indent="-177800">
              <a:spcBef>
                <a:spcPts val="1800"/>
              </a:spcBef>
              <a:defRPr cap="all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284413" y="0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algn="ctr">
              <a:lnSpc>
                <a:spcPct val="80000"/>
              </a:lnSpc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07783" y="0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algn="ctr">
              <a:lnSpc>
                <a:spcPct val="80000"/>
              </a:lnSpc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931152" y="0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algn="ctr">
              <a:lnSpc>
                <a:spcPct val="80000"/>
              </a:lnSpc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284413" y="1741932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algn="ctr">
              <a:lnSpc>
                <a:spcPct val="80000"/>
              </a:lnSpc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07783" y="1741932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931152" y="1741932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lvl="0"/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284413" y="3483864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607783" y="3483864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931152" y="3483864"/>
            <a:ext cx="2212848" cy="1659636"/>
          </a:xfrm>
          <a:solidFill>
            <a:schemeClr val="bg1"/>
          </a:solidFill>
        </p:spPr>
        <p:txBody>
          <a:bodyPr bIns="18288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1400" b="1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48856" y="111643"/>
            <a:ext cx="8846288" cy="48404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1" y="1634756"/>
            <a:ext cx="6486525" cy="14672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defRPr sz="480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3157538"/>
            <a:ext cx="6464300" cy="3357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" y="0"/>
            <a:ext cx="9144000" cy="8173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334832" y="1751075"/>
            <a:ext cx="7142318" cy="34489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2200" b="1" cap="all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325563" y="2051420"/>
            <a:ext cx="7151588" cy="2256463"/>
          </a:xfrm>
          <a:prstGeom prst="rect">
            <a:avLst/>
          </a:prstGeom>
        </p:spPr>
        <p:txBody>
          <a:bodyPr vert="horz" lIns="0" tIns="0" rIns="0" bIns="0"/>
          <a:lstStyle>
            <a:lvl1pPr marL="182880" indent="-182880">
              <a:spcBef>
                <a:spcPts val="0"/>
              </a:spcBef>
              <a:spcAft>
                <a:spcPts val="80"/>
              </a:spcAft>
              <a:defRPr sz="220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182880" indent="-182880">
              <a:spcBef>
                <a:spcPts val="0"/>
              </a:spcBef>
              <a:spcAft>
                <a:spcPts val="80"/>
              </a:spcAft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 dirty="0"/>
              <a:t>Second level content</a:t>
            </a:r>
          </a:p>
          <a:p>
            <a:pPr lvl="1"/>
            <a:r>
              <a:rPr lang="en-US" dirty="0"/>
              <a:t>Third level content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6783481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97DBCBE1-535C-344C-9087-C730BD0786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5363" y="4968396"/>
            <a:ext cx="2107949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00" kern="12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Motorola Solutions</a:t>
            </a:r>
            <a:r>
              <a:rPr lang="en-US" sz="700" kern="1200" baseline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Confidential – Do not Redistribute</a:t>
            </a:r>
            <a:endParaRPr lang="en-US" sz="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0" y="0"/>
            <a:ext cx="1097280" cy="82296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86752" y="63267"/>
            <a:ext cx="766559" cy="705085"/>
          </a:xfrm>
          <a:prstGeom prst="rect">
            <a:avLst/>
          </a:prstGeom>
          <a:noFill/>
          <a:ln>
            <a:noFill/>
          </a:ln>
        </p:spPr>
        <p:txBody>
          <a:bodyPr vert="horz" lIns="0"/>
          <a:lstStyle>
            <a:lvl1pPr marL="0" indent="0">
              <a:buFontTx/>
              <a:buNone/>
              <a:defRPr sz="11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category icon here. See slide 49/50.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sp>
        <p:nvSpPr>
          <p:cNvPr id="23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1325564" y="11455"/>
            <a:ext cx="6751637" cy="756896"/>
          </a:xfrm>
          <a:prstGeom prst="rect">
            <a:avLst/>
          </a:prstGeom>
        </p:spPr>
        <p:txBody>
          <a:bodyPr wrap="square" lIns="0" tIns="137160" rIns="0" bIns="0" anchor="ctr" anchorCtr="0">
            <a:noAutofit/>
          </a:bodyPr>
          <a:lstStyle>
            <a:lvl1pPr marL="0" indent="0">
              <a:lnSpc>
                <a:spcPts val="3620"/>
              </a:lnSpc>
              <a:spcBef>
                <a:spcPts val="0"/>
              </a:spcBef>
              <a:spcAft>
                <a:spcPts val="0"/>
              </a:spcAft>
              <a:buNone/>
              <a:defRPr sz="40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5400" b="1">
                <a:solidFill>
                  <a:srgbClr val="1F497D"/>
                </a:solidFill>
                <a:latin typeface="Arial"/>
                <a:cs typeface="Arial"/>
              </a:defRPr>
            </a:lvl2pPr>
            <a:lvl3pPr marL="914400" indent="0">
              <a:buNone/>
              <a:defRPr sz="5400" b="1">
                <a:solidFill>
                  <a:srgbClr val="1F497D"/>
                </a:solidFill>
                <a:latin typeface="Arial"/>
                <a:cs typeface="Arial"/>
              </a:defRPr>
            </a:lvl3pPr>
            <a:lvl4pPr marL="1371600" indent="0">
              <a:buNone/>
              <a:defRPr sz="5400" b="1">
                <a:solidFill>
                  <a:srgbClr val="1F497D"/>
                </a:solidFill>
                <a:latin typeface="Arial"/>
                <a:cs typeface="Arial"/>
              </a:defRPr>
            </a:lvl4pPr>
            <a:lvl5pPr marL="1828800" indent="0">
              <a:buNone/>
              <a:defRPr sz="5400" b="1">
                <a:solidFill>
                  <a:srgbClr val="1F497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38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8351512" y="187172"/>
            <a:ext cx="582138" cy="439102"/>
            <a:chOff x="1633" y="1249"/>
            <a:chExt cx="2614" cy="2614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1757" y="1372"/>
              <a:ext cx="2367" cy="2368"/>
            </a:xfrm>
            <a:custGeom>
              <a:avLst/>
              <a:gdLst/>
              <a:ahLst/>
              <a:cxnLst>
                <a:cxn ang="0">
                  <a:pos x="2613" y="14"/>
                </a:cxn>
                <a:cxn ang="0">
                  <a:pos x="2906" y="62"/>
                </a:cxn>
                <a:cxn ang="0">
                  <a:pos x="3184" y="145"/>
                </a:cxn>
                <a:cxn ang="0">
                  <a:pos x="3449" y="261"/>
                </a:cxn>
                <a:cxn ang="0">
                  <a:pos x="3695" y="406"/>
                </a:cxn>
                <a:cxn ang="0">
                  <a:pos x="3921" y="580"/>
                </a:cxn>
                <a:cxn ang="0">
                  <a:pos x="4125" y="778"/>
                </a:cxn>
                <a:cxn ang="0">
                  <a:pos x="4303" y="999"/>
                </a:cxn>
                <a:cxn ang="0">
                  <a:pos x="4454" y="1242"/>
                </a:cxn>
                <a:cxn ang="0">
                  <a:pos x="4576" y="1503"/>
                </a:cxn>
                <a:cxn ang="0">
                  <a:pos x="4666" y="1779"/>
                </a:cxn>
                <a:cxn ang="0">
                  <a:pos x="4721" y="2069"/>
                </a:cxn>
                <a:cxn ang="0">
                  <a:pos x="4740" y="2371"/>
                </a:cxn>
                <a:cxn ang="0">
                  <a:pos x="4721" y="2673"/>
                </a:cxn>
                <a:cxn ang="0">
                  <a:pos x="4666" y="2963"/>
                </a:cxn>
                <a:cxn ang="0">
                  <a:pos x="4576" y="3240"/>
                </a:cxn>
                <a:cxn ang="0">
                  <a:pos x="4454" y="3500"/>
                </a:cxn>
                <a:cxn ang="0">
                  <a:pos x="4303" y="3743"/>
                </a:cxn>
                <a:cxn ang="0">
                  <a:pos x="4125" y="3964"/>
                </a:cxn>
                <a:cxn ang="0">
                  <a:pos x="3921" y="4163"/>
                </a:cxn>
                <a:cxn ang="0">
                  <a:pos x="3695" y="4337"/>
                </a:cxn>
                <a:cxn ang="0">
                  <a:pos x="3449" y="4482"/>
                </a:cxn>
                <a:cxn ang="0">
                  <a:pos x="3184" y="4597"/>
                </a:cxn>
                <a:cxn ang="0">
                  <a:pos x="2906" y="4680"/>
                </a:cxn>
                <a:cxn ang="0">
                  <a:pos x="2613" y="4728"/>
                </a:cxn>
                <a:cxn ang="0">
                  <a:pos x="2309" y="4740"/>
                </a:cxn>
                <a:cxn ang="0">
                  <a:pos x="2009" y="4713"/>
                </a:cxn>
                <a:cxn ang="0">
                  <a:pos x="1721" y="4651"/>
                </a:cxn>
                <a:cxn ang="0">
                  <a:pos x="1448" y="4554"/>
                </a:cxn>
                <a:cxn ang="0">
                  <a:pos x="1191" y="4426"/>
                </a:cxn>
                <a:cxn ang="0">
                  <a:pos x="953" y="4270"/>
                </a:cxn>
                <a:cxn ang="0">
                  <a:pos x="735" y="4087"/>
                </a:cxn>
                <a:cxn ang="0">
                  <a:pos x="542" y="3878"/>
                </a:cxn>
                <a:cxn ang="0">
                  <a:pos x="375" y="3648"/>
                </a:cxn>
                <a:cxn ang="0">
                  <a:pos x="234" y="3399"/>
                </a:cxn>
                <a:cxn ang="0">
                  <a:pos x="125" y="3132"/>
                </a:cxn>
                <a:cxn ang="0">
                  <a:pos x="49" y="2848"/>
                </a:cxn>
                <a:cxn ang="0">
                  <a:pos x="7" y="2553"/>
                </a:cxn>
                <a:cxn ang="0">
                  <a:pos x="4" y="2249"/>
                </a:cxn>
                <a:cxn ang="0">
                  <a:pos x="37" y="1952"/>
                </a:cxn>
                <a:cxn ang="0">
                  <a:pos x="107" y="1667"/>
                </a:cxn>
                <a:cxn ang="0">
                  <a:pos x="210" y="1397"/>
                </a:cxn>
                <a:cxn ang="0">
                  <a:pos x="344" y="1143"/>
                </a:cxn>
                <a:cxn ang="0">
                  <a:pos x="506" y="908"/>
                </a:cxn>
                <a:cxn ang="0">
                  <a:pos x="695" y="696"/>
                </a:cxn>
                <a:cxn ang="0">
                  <a:pos x="908" y="507"/>
                </a:cxn>
                <a:cxn ang="0">
                  <a:pos x="1142" y="345"/>
                </a:cxn>
                <a:cxn ang="0">
                  <a:pos x="1395" y="211"/>
                </a:cxn>
                <a:cxn ang="0">
                  <a:pos x="1666" y="109"/>
                </a:cxn>
                <a:cxn ang="0">
                  <a:pos x="1951" y="38"/>
                </a:cxn>
                <a:cxn ang="0">
                  <a:pos x="2249" y="5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/>
              <a:ahLst/>
              <a:cxnLst>
                <a:cxn ang="0">
                  <a:pos x="2217" y="5198"/>
                </a:cxn>
                <a:cxn ang="0">
                  <a:pos x="1776" y="5091"/>
                </a:cxn>
                <a:cxn ang="0">
                  <a:pos x="1369" y="4912"/>
                </a:cxn>
                <a:cxn ang="0">
                  <a:pos x="1001" y="4671"/>
                </a:cxn>
                <a:cxn ang="0">
                  <a:pos x="680" y="4371"/>
                </a:cxn>
                <a:cxn ang="0">
                  <a:pos x="412" y="4023"/>
                </a:cxn>
                <a:cxn ang="0">
                  <a:pos x="206" y="3631"/>
                </a:cxn>
                <a:cxn ang="0">
                  <a:pos x="67" y="3204"/>
                </a:cxn>
                <a:cxn ang="0">
                  <a:pos x="3" y="2749"/>
                </a:cxn>
                <a:cxn ang="0">
                  <a:pos x="21" y="2281"/>
                </a:cxn>
                <a:cxn ang="0">
                  <a:pos x="118" y="1838"/>
                </a:cxn>
                <a:cxn ang="0">
                  <a:pos x="287" y="1424"/>
                </a:cxn>
                <a:cxn ang="0">
                  <a:pos x="520" y="1051"/>
                </a:cxn>
                <a:cxn ang="0">
                  <a:pos x="811" y="722"/>
                </a:cxn>
                <a:cxn ang="0">
                  <a:pos x="1153" y="447"/>
                </a:cxn>
                <a:cxn ang="0">
                  <a:pos x="1539" y="231"/>
                </a:cxn>
                <a:cxn ang="0">
                  <a:pos x="1961" y="82"/>
                </a:cxn>
                <a:cxn ang="0">
                  <a:pos x="2414" y="8"/>
                </a:cxn>
                <a:cxn ang="0">
                  <a:pos x="2881" y="14"/>
                </a:cxn>
                <a:cxn ang="0">
                  <a:pos x="3329" y="99"/>
                </a:cxn>
                <a:cxn ang="0">
                  <a:pos x="3748" y="258"/>
                </a:cxn>
                <a:cxn ang="0">
                  <a:pos x="4128" y="483"/>
                </a:cxn>
                <a:cxn ang="0">
                  <a:pos x="4463" y="766"/>
                </a:cxn>
                <a:cxn ang="0">
                  <a:pos x="4746" y="1102"/>
                </a:cxn>
                <a:cxn ang="0">
                  <a:pos x="4971" y="1482"/>
                </a:cxn>
                <a:cxn ang="0">
                  <a:pos x="5129" y="1899"/>
                </a:cxn>
                <a:cxn ang="0">
                  <a:pos x="5215" y="2347"/>
                </a:cxn>
                <a:cxn ang="0">
                  <a:pos x="5221" y="2815"/>
                </a:cxn>
                <a:cxn ang="0">
                  <a:pos x="5146" y="3267"/>
                </a:cxn>
                <a:cxn ang="0">
                  <a:pos x="4998" y="3689"/>
                </a:cxn>
                <a:cxn ang="0">
                  <a:pos x="4782" y="4075"/>
                </a:cxn>
                <a:cxn ang="0">
                  <a:pos x="4507" y="4417"/>
                </a:cxn>
                <a:cxn ang="0">
                  <a:pos x="4178" y="4709"/>
                </a:cxn>
                <a:cxn ang="0">
                  <a:pos x="3804" y="4942"/>
                </a:cxn>
                <a:cxn ang="0">
                  <a:pos x="3392" y="5111"/>
                </a:cxn>
                <a:cxn ang="0">
                  <a:pos x="2947" y="5207"/>
                </a:cxn>
                <a:cxn ang="0">
                  <a:pos x="1131" y="3819"/>
                </a:cxn>
                <a:cxn ang="0">
                  <a:pos x="1258" y="3381"/>
                </a:cxn>
                <a:cxn ang="0">
                  <a:pos x="1348" y="3148"/>
                </a:cxn>
                <a:cxn ang="0">
                  <a:pos x="1447" y="2959"/>
                </a:cxn>
                <a:cxn ang="0">
                  <a:pos x="1556" y="2822"/>
                </a:cxn>
                <a:cxn ang="0">
                  <a:pos x="1690" y="2718"/>
                </a:cxn>
                <a:cxn ang="0">
                  <a:pos x="1855" y="2666"/>
                </a:cxn>
                <a:cxn ang="0">
                  <a:pos x="2001" y="2672"/>
                </a:cxn>
                <a:cxn ang="0">
                  <a:pos x="2144" y="2739"/>
                </a:cxn>
                <a:cxn ang="0">
                  <a:pos x="2295" y="2881"/>
                </a:cxn>
                <a:cxn ang="0">
                  <a:pos x="2435" y="3090"/>
                </a:cxn>
                <a:cxn ang="0">
                  <a:pos x="2614" y="3456"/>
                </a:cxn>
                <a:cxn ang="0">
                  <a:pos x="2794" y="3090"/>
                </a:cxn>
                <a:cxn ang="0">
                  <a:pos x="2934" y="2881"/>
                </a:cxn>
                <a:cxn ang="0">
                  <a:pos x="3085" y="2739"/>
                </a:cxn>
                <a:cxn ang="0">
                  <a:pos x="3228" y="2672"/>
                </a:cxn>
                <a:cxn ang="0">
                  <a:pos x="3400" y="2669"/>
                </a:cxn>
                <a:cxn ang="0">
                  <a:pos x="3560" y="2729"/>
                </a:cxn>
                <a:cxn ang="0">
                  <a:pos x="3689" y="2838"/>
                </a:cxn>
                <a:cxn ang="0">
                  <a:pos x="3796" y="2983"/>
                </a:cxn>
                <a:cxn ang="0">
                  <a:pos x="3894" y="3179"/>
                </a:cxn>
                <a:cxn ang="0">
                  <a:pos x="3983" y="3417"/>
                </a:cxn>
                <a:cxn ang="0">
                  <a:pos x="4268" y="3819"/>
                </a:cxn>
                <a:cxn ang="0">
                  <a:pos x="1131" y="38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428360"/>
      </p:ext>
    </p:extLst>
  </p:cSld>
  <p:clrMapOvr>
    <a:masterClrMapping/>
  </p:clrMapOvr>
  <p:transition spd="slow" advClick="0"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869" y="211693"/>
            <a:ext cx="7886700" cy="7027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676" y="1059368"/>
            <a:ext cx="8307657" cy="3606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0138" y="47970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Univers LT 57 Condensed" panose="02000503050000020003" pitchFamily="2" charset="0"/>
              </a:defRPr>
            </a:lvl1pPr>
          </a:lstStyle>
          <a:p>
            <a:fld id="{FCE1D451-9D76-4FCC-BE97-491212FE6D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496527" y="172848"/>
            <a:ext cx="380546" cy="3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6" r:id="rId2"/>
    <p:sldLayoutId id="2147483673" r:id="rId3"/>
    <p:sldLayoutId id="2147483672" r:id="rId4"/>
    <p:sldLayoutId id="2147483681" r:id="rId5"/>
    <p:sldLayoutId id="2147483679" r:id="rId6"/>
    <p:sldLayoutId id="2147483680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2500" kern="1200">
          <a:solidFill>
            <a:schemeClr val="tx1"/>
          </a:solidFill>
          <a:latin typeface="Univers LT 67 CondensedBold" panose="02000803060000020003" pitchFamily="2" charset="0"/>
          <a:ea typeface="+mj-ea"/>
          <a:cs typeface="+mj-cs"/>
        </a:defRPr>
      </a:lvl1pPr>
    </p:titleStyle>
    <p:bodyStyle>
      <a:lvl1pPr marL="341313" indent="-341313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nivers LT 57 Condensed" panose="02000503050000020003" pitchFamily="2" charset="0"/>
          <a:ea typeface="+mn-ea"/>
          <a:cs typeface="+mn-cs"/>
        </a:defRPr>
      </a:lvl1pPr>
      <a:lvl2pPr marL="738188" indent="-280988" algn="l" defTabSz="685800" rtl="0" eaLnBrk="1" latinLnBrk="0" hangingPunct="1">
        <a:lnSpc>
          <a:spcPct val="90000"/>
        </a:lnSpc>
        <a:spcBef>
          <a:spcPts val="375"/>
        </a:spcBef>
        <a:buFont typeface="Univers LT 47 CondensedLt" panose="02000406040000020003" pitchFamily="2" charset="0"/>
        <a:buChar char="–"/>
        <a:defRPr sz="2000" kern="1200">
          <a:solidFill>
            <a:schemeClr val="tx1"/>
          </a:solidFill>
          <a:latin typeface="Univers LT 57 Condensed" panose="02000503050000020003" pitchFamily="2" charset="0"/>
          <a:ea typeface="+mn-ea"/>
          <a:cs typeface="+mn-cs"/>
        </a:defRPr>
      </a:lvl2pPr>
      <a:lvl3pPr marL="1090613" indent="-2841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vers LT 57 Condensed" panose="0200050305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nivers LT 47 CondensedLt" panose="0200040604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nivers LT 47 CondensedLt" panose="0200040604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20" userDrawn="1">
          <p15:clr>
            <a:srgbClr val="F26B43"/>
          </p15:clr>
        </p15:guide>
        <p15:guide id="2" orient="horz" pos="300" userDrawn="1">
          <p15:clr>
            <a:srgbClr val="F26B43"/>
          </p15:clr>
        </p15:guide>
        <p15:guide id="7" orient="horz" pos="3132" userDrawn="1">
          <p15:clr>
            <a:srgbClr val="F26B43"/>
          </p15:clr>
        </p15:guide>
        <p15:guide id="8" orient="horz" pos="125" userDrawn="1">
          <p15:clr>
            <a:srgbClr val="F26B43"/>
          </p15:clr>
        </p15:guide>
        <p15:guide id="9" pos="5640" userDrawn="1">
          <p15:clr>
            <a:srgbClr val="F26B43"/>
          </p15:clr>
        </p15:guide>
        <p15:guide id="10" pos="5592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5.png"/><Relationship Id="rId4" Type="http://schemas.openxmlformats.org/officeDocument/2006/relationships/image" Target="../media/image68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emf"/><Relationship Id="rId11" Type="http://schemas.openxmlformats.org/officeDocument/2006/relationships/image" Target="../media/image5.png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jpe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A63E0EFE-E33D-4492-8A63-7B35155D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10138"/>
            <a:ext cx="9144000" cy="33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8">
            <a:extLst>
              <a:ext uri="{FF2B5EF4-FFF2-40B4-BE49-F238E27FC236}">
                <a16:creationId xmlns:a16="http://schemas.microsoft.com/office/drawing/2014/main" id="{C869D37D-07A9-4D70-877C-FB23575F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838851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206652-A4AE-405F-AA2C-E57C21326042}"/>
              </a:ext>
            </a:extLst>
          </p:cNvPr>
          <p:cNvSpPr txBox="1">
            <a:spLocks/>
          </p:cNvSpPr>
          <p:nvPr/>
        </p:nvSpPr>
        <p:spPr>
          <a:xfrm>
            <a:off x="362857" y="277661"/>
            <a:ext cx="7528076" cy="55552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Univers LT 67 CondensedBold" panose="02000803060000020003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latin typeface="+mn-lt"/>
              </a:rPr>
              <a:t>Motorola Tetra infrastruktúra és terminálok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5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832" y="174118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MTP6650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29" y="4574404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C8412D59-720E-4475-843C-884A5C17EBA6}"/>
              </a:ext>
            </a:extLst>
          </p:cNvPr>
          <p:cNvSpPr/>
          <p:nvPr/>
        </p:nvSpPr>
        <p:spPr>
          <a:xfrm>
            <a:off x="5064559" y="1109353"/>
            <a:ext cx="4572000" cy="30264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Nagyméretű QVGA kijelző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IP68 megfelelőség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Teljes értékű autós </a:t>
            </a:r>
            <a:r>
              <a:rPr lang="hu-HU" sz="2000" dirty="0" err="1">
                <a:cs typeface="Arial" pitchFamily="34" charset="0"/>
              </a:rPr>
              <a:t>kihangosító</a:t>
            </a:r>
            <a:endParaRPr lang="hu-HU" sz="2000" dirty="0">
              <a:cs typeface="Arial" pitchFamily="34" charset="0"/>
            </a:endParaRP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Integrált </a:t>
            </a:r>
            <a:r>
              <a:rPr lang="hu-HU" sz="2000" dirty="0" err="1">
                <a:cs typeface="Arial" pitchFamily="34" charset="0"/>
              </a:rPr>
              <a:t>bluetooth</a:t>
            </a:r>
            <a:r>
              <a:rPr lang="hu-HU" sz="2000" dirty="0">
                <a:cs typeface="Arial" pitchFamily="34" charset="0"/>
              </a:rPr>
              <a:t> képesség 4.0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2W kimenő </a:t>
            </a:r>
            <a:r>
              <a:rPr lang="hu-HU" sz="2000" dirty="0" err="1">
                <a:cs typeface="Arial" pitchFamily="34" charset="0"/>
              </a:rPr>
              <a:t>audió</a:t>
            </a:r>
            <a:r>
              <a:rPr lang="hu-HU" sz="2000" dirty="0">
                <a:cs typeface="Arial" pitchFamily="34" charset="0"/>
              </a:rPr>
              <a:t> teljesítmény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3W kimenő RF teljesítmény 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3400 </a:t>
            </a:r>
            <a:r>
              <a:rPr lang="hu-HU" sz="2000" dirty="0" err="1">
                <a:cs typeface="Arial" pitchFamily="34" charset="0"/>
              </a:rPr>
              <a:t>mAh</a:t>
            </a:r>
            <a:r>
              <a:rPr lang="hu-HU" sz="2000" dirty="0">
                <a:cs typeface="Arial" pitchFamily="34" charset="0"/>
              </a:rPr>
              <a:t> Li-ion akkumulátor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Speciális oldalsó és alsó csatlakozó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C832EBB-0BC5-4CAE-88D1-A875FDEB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55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27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29" y="4574404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5384A3-4E28-4E8F-A1C1-447917D88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188" y="802271"/>
            <a:ext cx="2868009" cy="4341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622" y="134647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MTP6650</a:t>
            </a:r>
            <a:endParaRPr lang="en-GB" dirty="0">
              <a:latin typeface="+mn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DC554A0-D054-470C-BDBB-9E94F845C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8" y="959763"/>
            <a:ext cx="5693945" cy="379503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9DF176-B789-4EB7-9E09-BA792823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343" y="1001263"/>
            <a:ext cx="3089582" cy="409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8">
            <a:extLst>
              <a:ext uri="{FF2B5EF4-FFF2-40B4-BE49-F238E27FC236}">
                <a16:creationId xmlns:a16="http://schemas.microsoft.com/office/drawing/2014/main" id="{30D77E8F-A0B0-4F15-8280-012FF545C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94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MTP3000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11" y="433733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KÃ©ptalÃ¡lat a kÃ¶vetkezÅre: âmotorola logoâ">
            <a:extLst>
              <a:ext uri="{FF2B5EF4-FFF2-40B4-BE49-F238E27FC236}">
                <a16:creationId xmlns:a16="http://schemas.microsoft.com/office/drawing/2014/main" id="{BD332F83-51EF-4709-AB12-47DA944D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5426" y="170528"/>
            <a:ext cx="423756" cy="4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motorolasolutionscollective.com/thumbnail/82bc5348-70e8-42c0-bb49-4a04f1170228/av/2048px/MTP3250%20with%20PMLN5727%20Mag%20One%20Swivel%20Earpiece.jpg?t=1524755320308&amp;s=2df382702f75df226fab17f39ff05e82a0bcb34c">
            <a:extLst>
              <a:ext uri="{FF2B5EF4-FFF2-40B4-BE49-F238E27FC236}">
                <a16:creationId xmlns:a16="http://schemas.microsoft.com/office/drawing/2014/main" id="{98F4FA76-3BE1-4AF3-8E5D-1F7C52B6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836"/>
            <a:ext cx="3676043" cy="24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32E2ADE-6C4C-4D41-9A8C-3FCB9F5C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438" y="642937"/>
            <a:ext cx="5143500" cy="3857625"/>
          </a:xfrm>
          <a:prstGeom prst="rect">
            <a:avLst/>
          </a:prstGeom>
        </p:spPr>
      </p:pic>
      <p:pic>
        <p:nvPicPr>
          <p:cNvPr id="1026" name="Picture 2" descr="https://www.motorolasolutionscollective.com/thumbnail/4034d16e-b9ed-408a-8259-6cb10c207a0f/av/2048px/product-mtp3550-front-w-screen-frank-lawlor-0455.png?t=1524809900604&amp;s=8381b2e9be27db89e78e204c0ac7b27963fcd93e">
            <a:extLst>
              <a:ext uri="{FF2B5EF4-FFF2-40B4-BE49-F238E27FC236}">
                <a16:creationId xmlns:a16="http://schemas.microsoft.com/office/drawing/2014/main" id="{27754900-AA51-4A9E-8A54-3E0C2338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19" y="932681"/>
            <a:ext cx="1265060" cy="29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otorolasolutionscollective.com/thumbnail/2e01f93a-b94c-4d2c-8387-59087dba7daf/av/2048px/product-mtp3550_3500-top-view-frank-lawlor-0448.png?t=1524810004344&amp;s=0b148ee20f1463352fc09107aa37a99dfa1e6514">
            <a:extLst>
              <a:ext uri="{FF2B5EF4-FFF2-40B4-BE49-F238E27FC236}">
                <a16:creationId xmlns:a16="http://schemas.microsoft.com/office/drawing/2014/main" id="{974E147A-695A-4EA9-A1C2-4ACFB593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25" y="3437956"/>
            <a:ext cx="2006120" cy="1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3808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878" y="205129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MTP3550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54" y="4596956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D754C11C-F447-49EA-855E-D38B3DFA19AF}"/>
              </a:ext>
            </a:extLst>
          </p:cNvPr>
          <p:cNvSpPr/>
          <p:nvPr/>
        </p:nvSpPr>
        <p:spPr>
          <a:xfrm>
            <a:off x="4157590" y="880693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Színes </a:t>
            </a:r>
            <a:r>
              <a:rPr lang="hu-HU" sz="2000" dirty="0" err="1">
                <a:cs typeface="Arial" pitchFamily="34" charset="0"/>
              </a:rPr>
              <a:t>transflectiv</a:t>
            </a:r>
            <a:r>
              <a:rPr lang="hu-HU" sz="2000" dirty="0">
                <a:cs typeface="Arial" pitchFamily="34" charset="0"/>
              </a:rPr>
              <a:t> kijelző 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IP65, IP66 és IP67 megfelelőség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Autós </a:t>
            </a:r>
            <a:r>
              <a:rPr lang="hu-HU" sz="2000" dirty="0" err="1">
                <a:cs typeface="Arial" pitchFamily="34" charset="0"/>
              </a:rPr>
              <a:t>kihangosító</a:t>
            </a:r>
            <a:endParaRPr lang="hu-HU" sz="2000" dirty="0">
              <a:cs typeface="Arial" pitchFamily="34" charset="0"/>
            </a:endParaRP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Integrált </a:t>
            </a:r>
            <a:r>
              <a:rPr lang="hu-HU" sz="2000" dirty="0" err="1">
                <a:cs typeface="Arial" pitchFamily="34" charset="0"/>
              </a:rPr>
              <a:t>bluetooth</a:t>
            </a:r>
            <a:r>
              <a:rPr lang="hu-HU" sz="2000" dirty="0">
                <a:cs typeface="Arial" pitchFamily="34" charset="0"/>
              </a:rPr>
              <a:t> képesség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2W kimenő </a:t>
            </a:r>
            <a:r>
              <a:rPr lang="hu-HU" sz="2000" dirty="0" err="1">
                <a:cs typeface="Arial" pitchFamily="34" charset="0"/>
              </a:rPr>
              <a:t>audió</a:t>
            </a:r>
            <a:r>
              <a:rPr lang="hu-HU" sz="2000" dirty="0">
                <a:cs typeface="Arial" pitchFamily="34" charset="0"/>
              </a:rPr>
              <a:t> teljesítmény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1.8W kimenő RF teljesítmény 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3400 </a:t>
            </a:r>
            <a:r>
              <a:rPr lang="hu-HU" sz="2000" dirty="0" err="1">
                <a:cs typeface="Arial" pitchFamily="34" charset="0"/>
              </a:rPr>
              <a:t>mAh</a:t>
            </a:r>
            <a:r>
              <a:rPr lang="hu-HU" sz="2000" dirty="0">
                <a:cs typeface="Arial" pitchFamily="34" charset="0"/>
              </a:rPr>
              <a:t> Li-ion akkumulátor opció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D181648-E2FD-4BD4-BF1C-2B7E03FFE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2938" y="64293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7054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MTM5400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www.motorolasolutionscollective.com/thumbnail/0f8ec36f-ebc3-4da5-a19e-5c576fb19e80/av/2048px/MTM5400_View001_F1.jpg?t=1524741922380&amp;s=84849f88a65ea57f6bcdda71daf99a18ae21996d">
            <a:extLst>
              <a:ext uri="{FF2B5EF4-FFF2-40B4-BE49-F238E27FC236}">
                <a16:creationId xmlns:a16="http://schemas.microsoft.com/office/drawing/2014/main" id="{C5B73AC2-6D0C-4181-A541-488D640B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29" y="555424"/>
            <a:ext cx="3227912" cy="21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motorolasolutionscollective.com/thumbnail/8e73b5ad-969b-4ab8-b8a7-9720d45dd994/av/2048px/MTM5400_View005_F1.jpg?t=1524741988010&amp;s=b46ad6c75efe051e2525015ceb698c3696e6bf42">
            <a:extLst>
              <a:ext uri="{FF2B5EF4-FFF2-40B4-BE49-F238E27FC236}">
                <a16:creationId xmlns:a16="http://schemas.microsoft.com/office/drawing/2014/main" id="{6AC720CB-E877-4D88-BEC9-02D6EFDD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0012"/>
            <a:ext cx="3227912" cy="21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motorolasolutionscollective.com/thumbnail/fa7f70ce-8f1a-4c62-8fe5-0affc31b1926/av/2048px/RMN5054A%20Impres%20visor%20microphone.jpg?t=1524742191901&amp;s=3f1d4b88a4337bcb41f8753b3298085e01bb35ca">
            <a:extLst>
              <a:ext uri="{FF2B5EF4-FFF2-40B4-BE49-F238E27FC236}">
                <a16:creationId xmlns:a16="http://schemas.microsoft.com/office/drawing/2014/main" id="{4A29A3A5-A8C9-49BB-B4FF-99697AFE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59" y="705418"/>
            <a:ext cx="2154601" cy="21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www.motorolasolutionscollective.com/thumbnail/4967ac0e-fe21-4a38-9816-a3357d53506d/av/2048px/RSN4004A.jpg?t=1524742288017&amp;s=11220a0307b9f74bb224fab4bd2e52546bf7d5b2">
            <a:extLst>
              <a:ext uri="{FF2B5EF4-FFF2-40B4-BE49-F238E27FC236}">
                <a16:creationId xmlns:a16="http://schemas.microsoft.com/office/drawing/2014/main" id="{98B48961-4C24-4E2E-B03F-0A70E17E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9" y="891437"/>
            <a:ext cx="2449923" cy="17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8">
            <a:extLst>
              <a:ext uri="{FF2B5EF4-FFF2-40B4-BE49-F238E27FC236}">
                <a16:creationId xmlns:a16="http://schemas.microsoft.com/office/drawing/2014/main" id="{53A07DAD-E817-4EE8-B98F-3BEA4E381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46D46D4-F79E-4D22-AEB1-2891CE0CD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620" y="3082158"/>
            <a:ext cx="5304577" cy="17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7934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MTM5400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452254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3AC63CE-281E-4323-9ECB-1DBB62448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049" y="1177535"/>
            <a:ext cx="4041873" cy="314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FA9C07C2-EAA3-4A62-A9C6-5CB5A12F53D3}"/>
              </a:ext>
            </a:extLst>
          </p:cNvPr>
          <p:cNvSpPr/>
          <p:nvPr/>
        </p:nvSpPr>
        <p:spPr>
          <a:xfrm>
            <a:off x="4270473" y="112349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Többféle kiszerelési változat (távkezelő, egybeépített, diszpécseri, motoros)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TEDS képes hardver, ami szoftver </a:t>
            </a:r>
            <a:r>
              <a:rPr lang="hu-HU" sz="2000" dirty="0" err="1">
                <a:cs typeface="Arial" pitchFamily="34" charset="0"/>
              </a:rPr>
              <a:t>licensszel</a:t>
            </a:r>
            <a:r>
              <a:rPr lang="hu-HU" sz="2000" dirty="0">
                <a:cs typeface="Arial" pitchFamily="34" charset="0"/>
              </a:rPr>
              <a:t> aktiválható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Nagyméretű VGA kijelző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Megnövelt </a:t>
            </a:r>
            <a:r>
              <a:rPr lang="hu-HU" sz="2000" dirty="0" err="1">
                <a:cs typeface="Arial" pitchFamily="34" charset="0"/>
              </a:rPr>
              <a:t>Rx</a:t>
            </a:r>
            <a:r>
              <a:rPr lang="hu-HU" sz="2000" dirty="0">
                <a:cs typeface="Arial" pitchFamily="34" charset="0"/>
              </a:rPr>
              <a:t> érzékenység, nagyobb hatótávolság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10W kimenő teljesítmény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 err="1">
                <a:cs typeface="Arial" pitchFamily="34" charset="0"/>
              </a:rPr>
              <a:t>Gateway</a:t>
            </a:r>
            <a:r>
              <a:rPr lang="hu-HU" sz="2000" dirty="0">
                <a:cs typeface="Arial" pitchFamily="34" charset="0"/>
              </a:rPr>
              <a:t>, DMO </a:t>
            </a:r>
            <a:r>
              <a:rPr lang="hu-HU" sz="2000" dirty="0" err="1">
                <a:cs typeface="Arial" pitchFamily="34" charset="0"/>
              </a:rPr>
              <a:t>repeater</a:t>
            </a:r>
            <a:r>
              <a:rPr lang="hu-HU" sz="2000" dirty="0">
                <a:cs typeface="Arial" pitchFamily="34" charset="0"/>
              </a:rPr>
              <a:t> képesség</a:t>
            </a:r>
          </a:p>
          <a:p>
            <a:pPr marL="169863" indent="-169863">
              <a:lnSpc>
                <a:spcPct val="90000"/>
              </a:lnSpc>
              <a:spcBef>
                <a:spcPts val="750"/>
              </a:spcBef>
              <a:buClr>
                <a:srgbClr val="0063BE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cs typeface="Arial" pitchFamily="34" charset="0"/>
              </a:rPr>
              <a:t>MTM800 ENH kiegészítő kompatibilitás</a:t>
            </a: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C5091D91-8D26-4398-8AC7-6A4A6108A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7451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MTM5400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452254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>
            <a:extLst>
              <a:ext uri="{FF2B5EF4-FFF2-40B4-BE49-F238E27FC236}">
                <a16:creationId xmlns:a16="http://schemas.microsoft.com/office/drawing/2014/main" id="{C5091D91-8D26-4398-8AC7-6A4A6108A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31AC951-E4E7-4459-A99B-2D6EB761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5" y="3305252"/>
            <a:ext cx="2802676" cy="169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F4C5F9D-8985-469D-A55C-4756A01F7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2" y="1117936"/>
            <a:ext cx="4678991" cy="2078041"/>
          </a:xfrm>
          <a:prstGeom prst="rect">
            <a:avLst/>
          </a:prstGeom>
        </p:spPr>
      </p:pic>
      <p:pic>
        <p:nvPicPr>
          <p:cNvPr id="2050" name="Picture 2" descr="KÃ©ptalÃ¡lat a kÃ¶vetkezÅre: âhÅkamerÃ¡s autÃ³ land roverâ">
            <a:extLst>
              <a:ext uri="{FF2B5EF4-FFF2-40B4-BE49-F238E27FC236}">
                <a16:creationId xmlns:a16="http://schemas.microsoft.com/office/drawing/2014/main" id="{7512C64C-3F54-4CDC-87C9-E727D77E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12" y="1990700"/>
            <a:ext cx="3380763" cy="22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540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MTM5500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4A708F2-4283-421D-B73D-12812A84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5" y="1764199"/>
            <a:ext cx="3457575" cy="23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BA9E56D-4BE4-4BB7-8CA3-6B1FE874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0217" y="1154460"/>
            <a:ext cx="5034612" cy="399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8">
            <a:extLst>
              <a:ext uri="{FF2B5EF4-FFF2-40B4-BE49-F238E27FC236}">
                <a16:creationId xmlns:a16="http://schemas.microsoft.com/office/drawing/2014/main" id="{3B35F15E-29F2-449B-B2E4-3171511B8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6566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6867676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Drónelfogó megoldás – </a:t>
            </a:r>
            <a:r>
              <a:rPr lang="hu-HU" dirty="0" err="1">
                <a:latin typeface="+mn-lt"/>
              </a:rPr>
              <a:t>Convexum</a:t>
            </a:r>
            <a:r>
              <a:rPr lang="hu-HU" dirty="0">
                <a:latin typeface="+mn-lt"/>
              </a:rPr>
              <a:t> platform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>
            <a:extLst>
              <a:ext uri="{FF2B5EF4-FFF2-40B4-BE49-F238E27FC236}">
                <a16:creationId xmlns:a16="http://schemas.microsoft.com/office/drawing/2014/main" id="{3B35F15E-29F2-449B-B2E4-3171511B8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KÃ©ptalÃ¡lat a kÃ¶vetkezÅre: âdrÃ³n elhÃ¡rÃ­tÃ¡sâ">
            <a:extLst>
              <a:ext uri="{FF2B5EF4-FFF2-40B4-BE49-F238E27FC236}">
                <a16:creationId xmlns:a16="http://schemas.microsoft.com/office/drawing/2014/main" id="{D0B36A31-7DB4-470C-A64A-9BAF8D53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230245"/>
            <a:ext cx="6453717" cy="36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1707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9" descr="Image"/>
          <p:cNvPicPr preferRelativeResize="0"/>
          <p:nvPr/>
        </p:nvPicPr>
        <p:blipFill rotWithShape="1">
          <a:blip r:embed="rId3">
            <a:alphaModFix amt="30293"/>
          </a:blip>
          <a:srcRect t="8086" b="6408"/>
          <a:stretch/>
        </p:blipFill>
        <p:spPr>
          <a:xfrm>
            <a:off x="0" y="-18157"/>
            <a:ext cx="9144000" cy="517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9" descr="Image"/>
          <p:cNvPicPr preferRelativeResize="0"/>
          <p:nvPr/>
        </p:nvPicPr>
        <p:blipFill rotWithShape="1">
          <a:blip r:embed="rId4">
            <a:alphaModFix amt="55231"/>
          </a:blip>
          <a:srcRect/>
          <a:stretch/>
        </p:blipFill>
        <p:spPr>
          <a:xfrm rot="10800000">
            <a:off x="3445033" y="1454710"/>
            <a:ext cx="5726513" cy="369614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/>
          <p:nvPr/>
        </p:nvSpPr>
        <p:spPr>
          <a:xfrm>
            <a:off x="330200" y="256500"/>
            <a:ext cx="5740400" cy="32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292C33"/>
              </a:buClr>
              <a:buSzPts val="4200"/>
            </a:pPr>
            <a:r>
              <a:rPr lang="hu-HU" sz="2500" dirty="0">
                <a:ea typeface="+mj-ea"/>
                <a:cs typeface="+mj-cs"/>
                <a:sym typeface="Open Sans"/>
              </a:rPr>
              <a:t>PROBLÉMA A FIZIKAI BIZTONSÁG</a:t>
            </a:r>
            <a:endParaRPr lang="hu-HU" sz="2500" dirty="0">
              <a:ea typeface="+mj-ea"/>
              <a:cs typeface="+mj-cs"/>
            </a:endParaRPr>
          </a:p>
        </p:txBody>
      </p:sp>
      <p:sp>
        <p:nvSpPr>
          <p:cNvPr id="137" name="Google Shape;137;p29"/>
          <p:cNvSpPr txBox="1"/>
          <p:nvPr/>
        </p:nvSpPr>
        <p:spPr>
          <a:xfrm>
            <a:off x="946882" y="1735435"/>
            <a:ext cx="2837958" cy="41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292C33"/>
              </a:buClr>
              <a:buSzPts val="3600"/>
            </a:pP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millió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hobbidrón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en-US" dirty="0"/>
          </a:p>
          <a:p>
            <a:pPr lvl="0">
              <a:buClr>
                <a:srgbClr val="292C33"/>
              </a:buClr>
              <a:buSzPts val="2400"/>
            </a:pP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kerül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értékesítésre</a:t>
            </a:r>
            <a:r>
              <a:rPr lang="hu-HU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az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USA-ban</a:t>
            </a:r>
            <a:r>
              <a:rPr lang="hu-HU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várhatóan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2020-ig</a:t>
            </a:r>
            <a:endParaRPr sz="506" dirty="0"/>
          </a:p>
        </p:txBody>
      </p:sp>
      <p:sp>
        <p:nvSpPr>
          <p:cNvPr id="138" name="Google Shape;138;p29"/>
          <p:cNvSpPr txBox="1"/>
          <p:nvPr/>
        </p:nvSpPr>
        <p:spPr>
          <a:xfrm>
            <a:off x="921993" y="2503685"/>
            <a:ext cx="3962715" cy="41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292C33"/>
              </a:buClr>
              <a:buSzPts val="3600"/>
            </a:pPr>
            <a:r>
              <a:rPr lang="hu-HU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Nem szükséges regisztráció vagy képesítés</a:t>
            </a:r>
          </a:p>
          <a:p>
            <a:pPr lvl="0">
              <a:buClr>
                <a:srgbClr val="292C33"/>
              </a:buClr>
              <a:buSzPts val="3600"/>
            </a:pP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fogyasztók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számára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legtöbb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országban</a:t>
            </a:r>
            <a:endParaRPr sz="506" dirty="0"/>
          </a:p>
        </p:txBody>
      </p:sp>
      <p:sp>
        <p:nvSpPr>
          <p:cNvPr id="139" name="Google Shape;139;p29"/>
          <p:cNvSpPr txBox="1"/>
          <p:nvPr/>
        </p:nvSpPr>
        <p:spPr>
          <a:xfrm>
            <a:off x="932231" y="3214884"/>
            <a:ext cx="4295376" cy="41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292C33"/>
              </a:buClr>
              <a:buSzPts val="3600"/>
            </a:pP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Az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amatőrök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figyelmen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kívül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hagyják</a:t>
            </a:r>
            <a:r>
              <a:rPr lang="en-US" b="1" dirty="0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b="1" dirty="0" err="1">
                <a:solidFill>
                  <a:srgbClr val="29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biztonságot</a:t>
            </a:r>
            <a:endParaRPr lang="hu-HU" b="1" dirty="0">
              <a:solidFill>
                <a:srgbClr val="29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buClr>
                <a:srgbClr val="292C33"/>
              </a:buClr>
              <a:buSzPts val="3600"/>
            </a:pPr>
            <a:r>
              <a:rPr lang="hu-HU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Egy jó kép érdekében bárhol képesek felszállni</a:t>
            </a:r>
            <a:endParaRPr sz="506" dirty="0"/>
          </a:p>
        </p:txBody>
      </p:sp>
      <p:pic>
        <p:nvPicPr>
          <p:cNvPr id="140" name="Google Shape;140;p29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9"/>
          <p:cNvSpPr txBox="1"/>
          <p:nvPr/>
        </p:nvSpPr>
        <p:spPr>
          <a:xfrm>
            <a:off x="3345872" y="4863487"/>
            <a:ext cx="2452275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</a:t>
            </a:r>
            <a:r>
              <a:rPr lang="en-US" sz="525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© All Rights Reserved To Convexum 2018</a:t>
            </a:r>
            <a:endParaRPr sz="506"/>
          </a:p>
        </p:txBody>
      </p:sp>
      <p:sp>
        <p:nvSpPr>
          <p:cNvPr id="142" name="Google Shape;142;p29"/>
          <p:cNvSpPr/>
          <p:nvPr/>
        </p:nvSpPr>
        <p:spPr>
          <a:xfrm>
            <a:off x="550448" y="902620"/>
            <a:ext cx="3455244" cy="20251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00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29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595" y="1739019"/>
            <a:ext cx="408360" cy="40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595" y="2507270"/>
            <a:ext cx="408360" cy="40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9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595" y="3218470"/>
            <a:ext cx="408360" cy="40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6">
            <a:extLst>
              <a:ext uri="{FF2B5EF4-FFF2-40B4-BE49-F238E27FC236}">
                <a16:creationId xmlns:a16="http://schemas.microsoft.com/office/drawing/2014/main" id="{419322C0-E14C-4ED6-A635-B1DB5F98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8">
            <a:extLst>
              <a:ext uri="{FF2B5EF4-FFF2-40B4-BE49-F238E27FC236}">
                <a16:creationId xmlns:a16="http://schemas.microsoft.com/office/drawing/2014/main" id="{573A9A85-A3F8-4F40-BBEA-3C61C8881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3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94036D-6929-4992-AF6C-2A1A4F6E4A9A}"/>
              </a:ext>
            </a:extLst>
          </p:cNvPr>
          <p:cNvSpPr txBox="1">
            <a:spLocks/>
          </p:cNvSpPr>
          <p:nvPr/>
        </p:nvSpPr>
        <p:spPr>
          <a:xfrm>
            <a:off x="172082" y="338878"/>
            <a:ext cx="4551222" cy="55552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Univers LT 67 CondensedBold" panose="02000803060000020003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latin typeface="+mn-lt"/>
              </a:rPr>
              <a:t>Áttekintés</a:t>
            </a:r>
            <a:endParaRPr lang="en-GB" dirty="0"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57ABAA-4321-4AAE-BF89-4FDF9C67398D}"/>
              </a:ext>
            </a:extLst>
          </p:cNvPr>
          <p:cNvSpPr txBox="1">
            <a:spLocks/>
          </p:cNvSpPr>
          <p:nvPr/>
        </p:nvSpPr>
        <p:spPr>
          <a:xfrm>
            <a:off x="0" y="1070660"/>
            <a:ext cx="5308961" cy="3805350"/>
          </a:xfrm>
          <a:prstGeom prst="rect">
            <a:avLst/>
          </a:prstGeom>
        </p:spPr>
        <p:txBody>
          <a:bodyPr/>
          <a:lstStyle>
            <a:lvl1pPr marL="341313" indent="-341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nivers LT 57 Condensed" panose="02000503050000020003" pitchFamily="2" charset="0"/>
                <a:ea typeface="+mn-ea"/>
                <a:cs typeface="+mn-cs"/>
              </a:defRPr>
            </a:lvl1pPr>
            <a:lvl2pPr marL="738188" indent="-2809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Univers LT 47 CondensedLt" panose="02000406040000020003" pitchFamily="2" charset="0"/>
              <a:buChar char="–"/>
              <a:defRPr sz="2000" kern="1200">
                <a:solidFill>
                  <a:schemeClr val="tx1"/>
                </a:solidFill>
                <a:latin typeface="Univers LT 57 Condensed" panose="02000503050000020003" pitchFamily="2" charset="0"/>
                <a:ea typeface="+mn-ea"/>
                <a:cs typeface="+mn-cs"/>
              </a:defRPr>
            </a:lvl2pPr>
            <a:lvl3pPr marL="1090613" indent="-284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nivers LT 57 Condensed" panose="02000503050000020003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nivers LT 47 CondensedLt" panose="02000406040000020003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nivers LT 47 CondensedLt" panose="02000406040000020003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hu-HU" sz="1600" dirty="0">
                <a:latin typeface="+mn-lt"/>
              </a:rPr>
              <a:t>Motorola </a:t>
            </a:r>
            <a:r>
              <a:rPr lang="hu-HU" sz="1600" dirty="0" err="1">
                <a:latin typeface="+mn-lt"/>
              </a:rPr>
              <a:t>Dimetra</a:t>
            </a:r>
            <a:r>
              <a:rPr lang="hu-HU" sz="1600" dirty="0">
                <a:latin typeface="+mn-lt"/>
              </a:rPr>
              <a:t> Express</a:t>
            </a:r>
          </a:p>
          <a:p>
            <a:pPr lvl="1"/>
            <a:r>
              <a:rPr lang="hu-HU" sz="1600" dirty="0">
                <a:latin typeface="+mn-lt"/>
              </a:rPr>
              <a:t>Terminálok - Végkészülékek</a:t>
            </a:r>
          </a:p>
          <a:p>
            <a:pPr lvl="1"/>
            <a:r>
              <a:rPr lang="hu-HU" sz="1600" dirty="0">
                <a:latin typeface="+mn-lt"/>
              </a:rPr>
              <a:t>Drónelfogó megoldás - </a:t>
            </a:r>
            <a:r>
              <a:rPr lang="hu-HU" sz="1600" dirty="0" err="1">
                <a:latin typeface="+mn-lt"/>
              </a:rPr>
              <a:t>Convexum</a:t>
            </a:r>
            <a:endParaRPr lang="hu-HU" sz="1600" dirty="0">
              <a:latin typeface="+mn-lt"/>
            </a:endParaRPr>
          </a:p>
          <a:p>
            <a:pPr lvl="1"/>
            <a:endParaRPr lang="hu-HU" sz="16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6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600" dirty="0">
              <a:latin typeface="+mn-lt"/>
            </a:endParaRPr>
          </a:p>
          <a:p>
            <a:endParaRPr lang="hu-HU" sz="1200" dirty="0"/>
          </a:p>
          <a:p>
            <a:endParaRPr lang="hu-HU" sz="1200" dirty="0"/>
          </a:p>
          <a:p>
            <a:pPr lvl="1"/>
            <a:endParaRPr lang="en-GB" sz="1200" dirty="0"/>
          </a:p>
          <a:p>
            <a:pPr marL="180975" indent="-180975">
              <a:buFont typeface="Arial" panose="020B0604020202020204" pitchFamily="34" charset="0"/>
              <a:buNone/>
            </a:pPr>
            <a:endParaRPr lang="en-GB" sz="1200" b="1" dirty="0"/>
          </a:p>
          <a:p>
            <a:pPr marL="180975" indent="-180975">
              <a:buFont typeface="Arial" panose="020B0604020202020204" pitchFamily="34" charset="0"/>
              <a:buNone/>
            </a:pPr>
            <a:endParaRPr lang="en-GB" sz="1200" b="1" dirty="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A4B04338-872B-47DB-9F90-16B681C7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" y="4628510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7F55911-078D-482A-B6D5-82E7FE837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6024" y="642938"/>
            <a:ext cx="5143500" cy="3857625"/>
          </a:xfrm>
          <a:prstGeom prst="rect">
            <a:avLst/>
          </a:prstGeom>
        </p:spPr>
      </p:pic>
      <p:pic>
        <p:nvPicPr>
          <p:cNvPr id="9" name="Picture 8" descr="KÃ©ptalÃ¡lat a kÃ¶vetkezÅre: âmotorola logoâ">
            <a:extLst>
              <a:ext uri="{FF2B5EF4-FFF2-40B4-BE49-F238E27FC236}">
                <a16:creationId xmlns:a16="http://schemas.microsoft.com/office/drawing/2014/main" id="{2035E765-8240-4FC2-9855-1DF6D34A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1981" y="226704"/>
            <a:ext cx="423756" cy="4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/>
        </p:nvSpPr>
        <p:spPr>
          <a:xfrm>
            <a:off x="498478" y="273541"/>
            <a:ext cx="5549270" cy="32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292C33"/>
              </a:buClr>
              <a:buSzPts val="4200"/>
            </a:pPr>
            <a:r>
              <a:rPr lang="hu-HU" sz="2500" dirty="0">
                <a:ea typeface="+mj-ea"/>
                <a:cs typeface="+mj-cs"/>
                <a:sym typeface="Open Sans"/>
              </a:rPr>
              <a:t>A BALESETEK CSAK NÖVEKEDNEK</a:t>
            </a:r>
            <a:endParaRPr sz="2500" dirty="0">
              <a:ea typeface="+mj-ea"/>
              <a:cs typeface="+mj-cs"/>
            </a:endParaRPr>
          </a:p>
        </p:txBody>
      </p:sp>
      <p:sp>
        <p:nvSpPr>
          <p:cNvPr id="152" name="Google Shape;152;p30"/>
          <p:cNvSpPr txBox="1"/>
          <p:nvPr/>
        </p:nvSpPr>
        <p:spPr>
          <a:xfrm>
            <a:off x="3096206" y="4863487"/>
            <a:ext cx="2951550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© All Rights Reserved To Convexum 2018</a:t>
            </a:r>
            <a:endParaRPr sz="506">
              <a:solidFill>
                <a:srgbClr val="A9A9A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3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/>
          <p:nvPr/>
        </p:nvSpPr>
        <p:spPr>
          <a:xfrm>
            <a:off x="550448" y="902620"/>
            <a:ext cx="2467013" cy="20250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1192079" y="2216658"/>
            <a:ext cx="54765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12.31.2016</a:t>
            </a:r>
            <a:endParaRPr sz="506"/>
          </a:p>
        </p:txBody>
      </p:sp>
      <p:sp>
        <p:nvSpPr>
          <p:cNvPr id="156" name="Google Shape;156;p30"/>
          <p:cNvSpPr txBox="1"/>
          <p:nvPr/>
        </p:nvSpPr>
        <p:spPr>
          <a:xfrm>
            <a:off x="621102" y="2216658"/>
            <a:ext cx="553831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SEATTLE</a:t>
            </a:r>
            <a:endParaRPr sz="506" dirty="0"/>
          </a:p>
        </p:txBody>
      </p:sp>
      <p:sp>
        <p:nvSpPr>
          <p:cNvPr id="157" name="Google Shape;157;p30"/>
          <p:cNvSpPr txBox="1"/>
          <p:nvPr/>
        </p:nvSpPr>
        <p:spPr>
          <a:xfrm>
            <a:off x="424426" y="1698166"/>
            <a:ext cx="1651388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crashes onto the roof of the Space Needle.</a:t>
            </a:r>
            <a:endParaRPr sz="506" dirty="0"/>
          </a:p>
        </p:txBody>
      </p:sp>
      <p:sp>
        <p:nvSpPr>
          <p:cNvPr id="158" name="Google Shape;158;p30"/>
          <p:cNvSpPr/>
          <p:nvPr/>
        </p:nvSpPr>
        <p:spPr>
          <a:xfrm>
            <a:off x="476234" y="2140763"/>
            <a:ext cx="1547775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3459941" y="2216658"/>
            <a:ext cx="49320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7.3.2018</a:t>
            </a:r>
            <a:endParaRPr sz="506"/>
          </a:p>
        </p:txBody>
      </p:sp>
      <p:sp>
        <p:nvSpPr>
          <p:cNvPr id="160" name="Google Shape;160;p30"/>
          <p:cNvSpPr txBox="1"/>
          <p:nvPr/>
        </p:nvSpPr>
        <p:spPr>
          <a:xfrm>
            <a:off x="2852583" y="2200130"/>
            <a:ext cx="565425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    Bugey</a:t>
            </a:r>
            <a:endParaRPr sz="506"/>
          </a:p>
        </p:txBody>
      </p:sp>
      <p:sp>
        <p:nvSpPr>
          <p:cNvPr id="161" name="Google Shape;161;p30"/>
          <p:cNvSpPr txBox="1"/>
          <p:nvPr/>
        </p:nvSpPr>
        <p:spPr>
          <a:xfrm>
            <a:off x="2495628" y="1698166"/>
            <a:ext cx="1814513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crashes into an EDF Nuclear Power Plant.</a:t>
            </a:r>
            <a:endParaRPr sz="506"/>
          </a:p>
        </p:txBody>
      </p:sp>
      <p:sp>
        <p:nvSpPr>
          <p:cNvPr id="162" name="Google Shape;162;p30"/>
          <p:cNvSpPr/>
          <p:nvPr/>
        </p:nvSpPr>
        <p:spPr>
          <a:xfrm>
            <a:off x="2475392" y="2140763"/>
            <a:ext cx="1776375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5554548" y="2216658"/>
            <a:ext cx="49320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3.23.2017</a:t>
            </a:r>
            <a:endParaRPr sz="506"/>
          </a:p>
        </p:txBody>
      </p:sp>
      <p:sp>
        <p:nvSpPr>
          <p:cNvPr id="164" name="Google Shape;164;p30"/>
          <p:cNvSpPr txBox="1"/>
          <p:nvPr/>
        </p:nvSpPr>
        <p:spPr>
          <a:xfrm>
            <a:off x="4960019" y="2216658"/>
            <a:ext cx="565425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NEW YORK</a:t>
            </a:r>
            <a:endParaRPr sz="506"/>
          </a:p>
        </p:txBody>
      </p:sp>
      <p:sp>
        <p:nvSpPr>
          <p:cNvPr id="165" name="Google Shape;165;p30"/>
          <p:cNvSpPr txBox="1"/>
          <p:nvPr/>
        </p:nvSpPr>
        <p:spPr>
          <a:xfrm>
            <a:off x="4709678" y="1698166"/>
            <a:ext cx="15885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crashes into a Con Edison Power Plant.</a:t>
            </a:r>
            <a:endParaRPr sz="506"/>
          </a:p>
        </p:txBody>
      </p:sp>
      <p:sp>
        <p:nvSpPr>
          <p:cNvPr id="166" name="Google Shape;166;p30"/>
          <p:cNvSpPr/>
          <p:nvPr/>
        </p:nvSpPr>
        <p:spPr>
          <a:xfrm>
            <a:off x="4734761" y="2140763"/>
            <a:ext cx="1538325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7778805" y="2216658"/>
            <a:ext cx="49320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5.21.2017</a:t>
            </a:r>
            <a:endParaRPr sz="506"/>
          </a:p>
        </p:txBody>
      </p:sp>
      <p:sp>
        <p:nvSpPr>
          <p:cNvPr id="168" name="Google Shape;168;p30"/>
          <p:cNvSpPr txBox="1"/>
          <p:nvPr/>
        </p:nvSpPr>
        <p:spPr>
          <a:xfrm>
            <a:off x="7189983" y="2216658"/>
            <a:ext cx="578813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SAN DIEGO</a:t>
            </a:r>
            <a:endParaRPr sz="506"/>
          </a:p>
        </p:txBody>
      </p:sp>
      <p:sp>
        <p:nvSpPr>
          <p:cNvPr id="169" name="Google Shape;169;p30"/>
          <p:cNvSpPr txBox="1"/>
          <p:nvPr/>
        </p:nvSpPr>
        <p:spPr>
          <a:xfrm>
            <a:off x="6737105" y="1698166"/>
            <a:ext cx="1987875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crashes into a crowd of spectators at an MLB game.</a:t>
            </a:r>
            <a:endParaRPr sz="506"/>
          </a:p>
        </p:txBody>
      </p:sp>
      <p:sp>
        <p:nvSpPr>
          <p:cNvPr id="170" name="Google Shape;170;p30"/>
          <p:cNvSpPr/>
          <p:nvPr/>
        </p:nvSpPr>
        <p:spPr>
          <a:xfrm>
            <a:off x="6754704" y="2140763"/>
            <a:ext cx="1952663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1735546" y="3659559"/>
            <a:ext cx="438863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6.8.2017</a:t>
            </a:r>
            <a:endParaRPr sz="506"/>
          </a:p>
        </p:txBody>
      </p:sp>
      <p:sp>
        <p:nvSpPr>
          <p:cNvPr id="172" name="Google Shape;172;p30"/>
          <p:cNvSpPr txBox="1"/>
          <p:nvPr/>
        </p:nvSpPr>
        <p:spPr>
          <a:xfrm>
            <a:off x="805920" y="3659559"/>
            <a:ext cx="1326825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MOUNTAIN VIEW</a:t>
            </a:r>
            <a:endParaRPr sz="506"/>
          </a:p>
        </p:txBody>
      </p:sp>
      <p:sp>
        <p:nvSpPr>
          <p:cNvPr id="173" name="Google Shape;173;p30"/>
          <p:cNvSpPr txBox="1"/>
          <p:nvPr/>
        </p:nvSpPr>
        <p:spPr>
          <a:xfrm>
            <a:off x="427040" y="3141067"/>
            <a:ext cx="2162138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latin typeface="Open Sans"/>
                <a:ea typeface="Open Sans"/>
                <a:cs typeface="Open Sans"/>
                <a:sym typeface="Open Sans"/>
              </a:rPr>
              <a:t>cuts a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PG&amp;E power line, knocking out power to 1,600 residents.</a:t>
            </a:r>
            <a:endParaRPr sz="506"/>
          </a:p>
        </p:txBody>
      </p:sp>
      <p:sp>
        <p:nvSpPr>
          <p:cNvPr id="174" name="Google Shape;174;p30"/>
          <p:cNvSpPr/>
          <p:nvPr/>
        </p:nvSpPr>
        <p:spPr>
          <a:xfrm>
            <a:off x="498478" y="3583664"/>
            <a:ext cx="2019263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3825506" y="3659559"/>
            <a:ext cx="49320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9.22.2017</a:t>
            </a:r>
            <a:endParaRPr sz="506"/>
          </a:p>
        </p:txBody>
      </p:sp>
      <p:sp>
        <p:nvSpPr>
          <p:cNvPr id="176" name="Google Shape;176;p30"/>
          <p:cNvSpPr txBox="1"/>
          <p:nvPr/>
        </p:nvSpPr>
        <p:spPr>
          <a:xfrm>
            <a:off x="3218148" y="3659559"/>
            <a:ext cx="565425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NEW YORK</a:t>
            </a:r>
            <a:endParaRPr sz="506"/>
          </a:p>
        </p:txBody>
      </p:sp>
      <p:sp>
        <p:nvSpPr>
          <p:cNvPr id="177" name="Google Shape;177;p30"/>
          <p:cNvSpPr txBox="1"/>
          <p:nvPr/>
        </p:nvSpPr>
        <p:spPr>
          <a:xfrm>
            <a:off x="2974221" y="3141067"/>
            <a:ext cx="15885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crashes into a Black Hawk helicopter.</a:t>
            </a:r>
            <a:endParaRPr sz="506"/>
          </a:p>
        </p:txBody>
      </p:sp>
      <p:sp>
        <p:nvSpPr>
          <p:cNvPr id="178" name="Google Shape;178;p30"/>
          <p:cNvSpPr/>
          <p:nvPr/>
        </p:nvSpPr>
        <p:spPr>
          <a:xfrm>
            <a:off x="2980255" y="3583664"/>
            <a:ext cx="1576350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5870773" y="3659559"/>
            <a:ext cx="54765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5.6.2018</a:t>
            </a:r>
            <a:endParaRPr sz="506"/>
          </a:p>
        </p:txBody>
      </p:sp>
      <p:sp>
        <p:nvSpPr>
          <p:cNvPr id="180" name="Google Shape;180;p30"/>
          <p:cNvSpPr txBox="1"/>
          <p:nvPr/>
        </p:nvSpPr>
        <p:spPr>
          <a:xfrm>
            <a:off x="5314152" y="3659559"/>
            <a:ext cx="487238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LONDON</a:t>
            </a:r>
            <a:endParaRPr sz="506"/>
          </a:p>
        </p:txBody>
      </p:sp>
      <p:sp>
        <p:nvSpPr>
          <p:cNvPr id="181" name="Google Shape;181;p30"/>
          <p:cNvSpPr txBox="1"/>
          <p:nvPr/>
        </p:nvSpPr>
        <p:spPr>
          <a:xfrm>
            <a:off x="5070961" y="3141067"/>
            <a:ext cx="1528763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misses an Airbus A32</a:t>
            </a:r>
            <a:r>
              <a:rPr lang="en-US" sz="825" b="1">
                <a:latin typeface="Open Sans"/>
                <a:ea typeface="Open Sans"/>
                <a:cs typeface="Open Sans"/>
                <a:sym typeface="Open Sans"/>
              </a:rPr>
              <a:t>0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plane by </a:t>
            </a:r>
            <a:r>
              <a:rPr lang="en-US" sz="825" b="1">
                <a:latin typeface="Open Sans"/>
                <a:ea typeface="Open Sans"/>
                <a:cs typeface="Open Sans"/>
                <a:sym typeface="Open Sans"/>
              </a:rPr>
              <a:t>10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ft.</a:t>
            </a:r>
            <a:endParaRPr sz="506"/>
          </a:p>
        </p:txBody>
      </p:sp>
      <p:sp>
        <p:nvSpPr>
          <p:cNvPr id="182" name="Google Shape;182;p30"/>
          <p:cNvSpPr/>
          <p:nvPr/>
        </p:nvSpPr>
        <p:spPr>
          <a:xfrm>
            <a:off x="5135255" y="3584225"/>
            <a:ext cx="1400175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7951257" y="3659559"/>
            <a:ext cx="547650" cy="18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11.27.2017</a:t>
            </a:r>
            <a:endParaRPr sz="506"/>
          </a:p>
        </p:txBody>
      </p:sp>
      <p:sp>
        <p:nvSpPr>
          <p:cNvPr id="184" name="Google Shape;184;p30"/>
          <p:cNvSpPr txBox="1"/>
          <p:nvPr/>
        </p:nvSpPr>
        <p:spPr>
          <a:xfrm>
            <a:off x="7189983" y="3659559"/>
            <a:ext cx="758581" cy="23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E5E5E"/>
              </a:buClr>
              <a:buSzPts val="2000"/>
            </a:pPr>
            <a:r>
              <a:rPr lang="en-US" sz="750" b="1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CALIFORNIA</a:t>
            </a:r>
            <a:endParaRPr sz="506" dirty="0"/>
          </a:p>
        </p:txBody>
      </p:sp>
      <p:sp>
        <p:nvSpPr>
          <p:cNvPr id="185" name="Google Shape;185;p30"/>
          <p:cNvSpPr txBox="1"/>
          <p:nvPr/>
        </p:nvSpPr>
        <p:spPr>
          <a:xfrm>
            <a:off x="7003628" y="3141067"/>
            <a:ext cx="1702463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en-US" sz="8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Consumer drone </a:t>
            </a:r>
            <a:r>
              <a:rPr lang="en-US" sz="825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drops political leaflets over 2 NFL stadiums.</a:t>
            </a:r>
            <a:endParaRPr sz="506"/>
          </a:p>
        </p:txBody>
      </p:sp>
      <p:sp>
        <p:nvSpPr>
          <p:cNvPr id="186" name="Google Shape;186;p30"/>
          <p:cNvSpPr/>
          <p:nvPr/>
        </p:nvSpPr>
        <p:spPr>
          <a:xfrm>
            <a:off x="7045216" y="3583664"/>
            <a:ext cx="1619213" cy="106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7" name="Google Shape;187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3374" y="149728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6117" y="149728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7138" y="149728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4250" y="149728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1362" y="294242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1682" y="294242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8575" y="294242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6318" y="2942425"/>
            <a:ext cx="173534" cy="17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36">
            <a:extLst>
              <a:ext uri="{FF2B5EF4-FFF2-40B4-BE49-F238E27FC236}">
                <a16:creationId xmlns:a16="http://schemas.microsoft.com/office/drawing/2014/main" id="{438E276E-7091-4494-9EEE-E1DAEA307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38">
            <a:extLst>
              <a:ext uri="{FF2B5EF4-FFF2-40B4-BE49-F238E27FC236}">
                <a16:creationId xmlns:a16="http://schemas.microsoft.com/office/drawing/2014/main" id="{4D4BDDC6-F7E0-42A4-A712-1D422250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84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530187" y="108983"/>
            <a:ext cx="3188925" cy="23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55AAF6"/>
              </a:buClr>
              <a:buSzPts val="2800"/>
            </a:pPr>
            <a:r>
              <a:rPr lang="en-US" sz="1050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A SZABÁLYOZÁS </a:t>
            </a:r>
            <a:r>
              <a:rPr lang="hu-HU" sz="1050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KIALAKÍTÁS ALATT</a:t>
            </a:r>
            <a:endParaRPr sz="506" dirty="0"/>
          </a:p>
        </p:txBody>
      </p:sp>
      <p:sp>
        <p:nvSpPr>
          <p:cNvPr id="210" name="Google Shape;210;p32"/>
          <p:cNvSpPr txBox="1"/>
          <p:nvPr/>
        </p:nvSpPr>
        <p:spPr>
          <a:xfrm>
            <a:off x="493466" y="315302"/>
            <a:ext cx="5060667" cy="32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292C33"/>
              </a:buClr>
              <a:buSzPts val="4200"/>
            </a:pPr>
            <a:r>
              <a:rPr lang="pt-BR" sz="2500" dirty="0">
                <a:ea typeface="+mj-ea"/>
                <a:cs typeface="+mj-cs"/>
                <a:sym typeface="Open Sans"/>
              </a:rPr>
              <a:t>DE NEM LESZ MÁGIKUS EREJE</a:t>
            </a:r>
            <a:endParaRPr lang="pt-BR" sz="2500" dirty="0">
              <a:ea typeface="+mj-ea"/>
              <a:cs typeface="+mj-cs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1421606" y="2347313"/>
            <a:ext cx="6561244" cy="44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 algn="ctr">
              <a:buClr>
                <a:srgbClr val="292C33"/>
              </a:buClr>
              <a:buSzPts val="2400"/>
            </a:pP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hu-HU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drón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technológia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gyorsabban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fejlődik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, mint a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szabályozás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és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hu-HU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drón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balesetek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óriási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potenciális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károkkal járnak,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proaktív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megoldásokat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kell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alkalmazni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köz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és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magán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légtér</a:t>
            </a:r>
            <a:r>
              <a:rPr lang="en-US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védelmére</a:t>
            </a:r>
            <a:r>
              <a:rPr lang="hu-HU" sz="18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 dirty="0"/>
          </a:p>
        </p:txBody>
      </p:sp>
      <p:pic>
        <p:nvPicPr>
          <p:cNvPr id="212" name="Google Shape;212;p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/>
          <p:nvPr/>
        </p:nvSpPr>
        <p:spPr>
          <a:xfrm>
            <a:off x="550448" y="902620"/>
            <a:ext cx="3493350" cy="20250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3096206" y="4863487"/>
            <a:ext cx="2951550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© All Rights Reserved To Convexum 2018</a:t>
            </a:r>
            <a:endParaRPr sz="506">
              <a:solidFill>
                <a:srgbClr val="A9A9A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Picture 36">
            <a:extLst>
              <a:ext uri="{FF2B5EF4-FFF2-40B4-BE49-F238E27FC236}">
                <a16:creationId xmlns:a16="http://schemas.microsoft.com/office/drawing/2014/main" id="{CF5F990A-0BB2-4D25-8C3A-FD2FF027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8">
            <a:extLst>
              <a:ext uri="{FF2B5EF4-FFF2-40B4-BE49-F238E27FC236}">
                <a16:creationId xmlns:a16="http://schemas.microsoft.com/office/drawing/2014/main" id="{A531A6E7-1955-49E8-A87E-BF07DC65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91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4" descr="Image"/>
          <p:cNvPicPr preferRelativeResize="0"/>
          <p:nvPr/>
        </p:nvPicPr>
        <p:blipFill rotWithShape="1">
          <a:blip r:embed="rId3">
            <a:alphaModFix amt="20050"/>
          </a:blip>
          <a:srcRect/>
          <a:stretch/>
        </p:blipFill>
        <p:spPr>
          <a:xfrm>
            <a:off x="0" y="277"/>
            <a:ext cx="9144000" cy="51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/>
          <p:nvPr/>
        </p:nvSpPr>
        <p:spPr>
          <a:xfrm>
            <a:off x="6168093" y="2342976"/>
            <a:ext cx="2476350" cy="1149750"/>
          </a:xfrm>
          <a:prstGeom prst="roundRect">
            <a:avLst>
              <a:gd name="adj" fmla="val 17728"/>
            </a:avLst>
          </a:prstGeom>
          <a:solidFill>
            <a:srgbClr val="FFFFFF">
              <a:alpha val="55290"/>
            </a:srgbClr>
          </a:soli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D6D5D5"/>
              </a:buClr>
              <a:buSzPts val="3000"/>
            </a:pPr>
            <a:endParaRPr sz="1125">
              <a:solidFill>
                <a:srgbClr val="D6D5D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34"/>
          <p:cNvSpPr/>
          <p:nvPr/>
        </p:nvSpPr>
        <p:spPr>
          <a:xfrm>
            <a:off x="3333847" y="2342976"/>
            <a:ext cx="2476350" cy="1149750"/>
          </a:xfrm>
          <a:prstGeom prst="roundRect">
            <a:avLst>
              <a:gd name="adj" fmla="val 17728"/>
            </a:avLst>
          </a:prstGeom>
          <a:solidFill>
            <a:srgbClr val="FFFFFF">
              <a:alpha val="55290"/>
            </a:srgbClr>
          </a:soli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D6D5D5"/>
              </a:buClr>
              <a:buSzPts val="3000"/>
            </a:pPr>
            <a:endParaRPr sz="1125">
              <a:solidFill>
                <a:srgbClr val="D6D5D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6260396" y="2526704"/>
            <a:ext cx="2291738" cy="116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noAutofit/>
          </a:bodyPr>
          <a:lstStyle/>
          <a:p>
            <a:pPr algn="ctr">
              <a:buClr>
                <a:srgbClr val="55AAF6"/>
              </a:buClr>
              <a:buSzPts val="2400"/>
            </a:pPr>
            <a:r>
              <a:rPr lang="hu-HU" sz="1050" b="1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IRÁNYÍT</a:t>
            </a:r>
            <a:endParaRPr sz="1050" b="1" dirty="0">
              <a:solidFill>
                <a:srgbClr val="55AAF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>
              <a:buClr>
                <a:srgbClr val="292C33"/>
              </a:buClr>
              <a:buSzPts val="2400"/>
            </a:pP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Automatikusan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átveszi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átirányítja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és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biztonságosan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föld</a:t>
            </a:r>
            <a:r>
              <a:rPr lang="hu-HU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re </a:t>
            </a:r>
            <a:r>
              <a:rPr lang="hu-HU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jutattja</a:t>
            </a:r>
            <a:r>
              <a:rPr lang="hu-HU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a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jogosulatlan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drótokat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egy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előre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definiált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leszálló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zónában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600" dirty="0"/>
          </a:p>
        </p:txBody>
      </p:sp>
      <p:pic>
        <p:nvPicPr>
          <p:cNvPr id="234" name="Google Shape;234;p3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690" y="1564130"/>
            <a:ext cx="880620" cy="88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1791" y="1564130"/>
            <a:ext cx="880620" cy="8806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/>
          <p:nvPr/>
        </p:nvSpPr>
        <p:spPr>
          <a:xfrm>
            <a:off x="493747" y="2342976"/>
            <a:ext cx="2476350" cy="1149750"/>
          </a:xfrm>
          <a:prstGeom prst="roundRect">
            <a:avLst>
              <a:gd name="adj" fmla="val 17728"/>
            </a:avLst>
          </a:prstGeom>
          <a:solidFill>
            <a:srgbClr val="FFFFFF">
              <a:alpha val="55290"/>
            </a:srgbClr>
          </a:soli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D6D5D5"/>
              </a:buClr>
              <a:buSzPts val="3000"/>
            </a:pPr>
            <a:endParaRPr sz="1125">
              <a:solidFill>
                <a:srgbClr val="D6D5D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320706" y="314796"/>
            <a:ext cx="6813372" cy="32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292C33"/>
              </a:buClr>
              <a:buSzPts val="4200"/>
            </a:pPr>
            <a:r>
              <a:rPr lang="hu-HU" sz="2500" dirty="0">
                <a:ea typeface="+mj-ea"/>
                <a:cs typeface="+mj-cs"/>
                <a:sym typeface="Open Sans"/>
              </a:rPr>
              <a:t>AUTOMATIKUS TERÜLET VÉDELEM DRÓNOK ELLEN </a:t>
            </a:r>
            <a:endParaRPr lang="hu-HU" sz="2500" dirty="0">
              <a:ea typeface="+mj-ea"/>
              <a:cs typeface="+mj-cs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633501" y="2526704"/>
            <a:ext cx="2196788" cy="78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t" anchorCtr="0">
            <a:noAutofit/>
          </a:bodyPr>
          <a:lstStyle/>
          <a:p>
            <a:pPr algn="ctr">
              <a:buClr>
                <a:srgbClr val="55AAF6"/>
              </a:buClr>
              <a:buSzPts val="2400"/>
            </a:pPr>
            <a:r>
              <a:rPr lang="hu-HU" sz="1050" b="1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ÉRZÉKEL</a:t>
            </a:r>
            <a:endParaRPr sz="1050" b="1" dirty="0">
              <a:solidFill>
                <a:srgbClr val="55AAF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>
              <a:buClr>
                <a:srgbClr val="292C33"/>
              </a:buClr>
              <a:buSzPts val="2400"/>
            </a:pPr>
            <a:r>
              <a:rPr lang="hu-HU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Valós idejű figyelés az illetéktelen drótok számára, amelyek megpróbálnak belépni a területére, vagy felvenni azt.</a:t>
            </a:r>
            <a:endParaRPr sz="600" dirty="0"/>
          </a:p>
        </p:txBody>
      </p:sp>
      <p:sp>
        <p:nvSpPr>
          <p:cNvPr id="240" name="Google Shape;240;p34"/>
          <p:cNvSpPr txBox="1"/>
          <p:nvPr/>
        </p:nvSpPr>
        <p:spPr>
          <a:xfrm>
            <a:off x="3549802" y="2526704"/>
            <a:ext cx="2044350" cy="78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t" anchorCtr="0">
            <a:noAutofit/>
          </a:bodyPr>
          <a:lstStyle/>
          <a:p>
            <a:pPr algn="ctr">
              <a:buClr>
                <a:srgbClr val="55AAF6"/>
              </a:buClr>
              <a:buSzPts val="2400"/>
            </a:pPr>
            <a:r>
              <a:rPr lang="hu-HU" sz="1050" b="1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MEGAKADÁLYOZ</a:t>
            </a:r>
            <a:endParaRPr sz="1050" b="1" dirty="0">
              <a:solidFill>
                <a:srgbClr val="55AAF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>
              <a:buClr>
                <a:srgbClr val="292C33"/>
              </a:buClr>
              <a:buSzPts val="2400"/>
            </a:pP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védett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peremen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belül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meg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kell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tagadni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felszállást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illetéktelen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drótok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5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esetén</a:t>
            </a:r>
            <a:r>
              <a:rPr lang="en-US" sz="105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600" dirty="0"/>
          </a:p>
        </p:txBody>
      </p:sp>
      <p:pic>
        <p:nvPicPr>
          <p:cNvPr id="241" name="Google Shape;241;p3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700000">
            <a:off x="7217979" y="1806649"/>
            <a:ext cx="405108" cy="40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1020" y="1821427"/>
            <a:ext cx="390535" cy="39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/>
        </p:nvSpPr>
        <p:spPr>
          <a:xfrm>
            <a:off x="3198731" y="4863487"/>
            <a:ext cx="2746575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© All Rights Reserved To Convexum 2018</a:t>
            </a:r>
            <a:endParaRPr sz="506">
              <a:solidFill>
                <a:srgbClr val="A9A9A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34"/>
          <p:cNvSpPr/>
          <p:nvPr/>
        </p:nvSpPr>
        <p:spPr>
          <a:xfrm>
            <a:off x="550448" y="902620"/>
            <a:ext cx="5394825" cy="20588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25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p3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1590" y="1564130"/>
            <a:ext cx="880620" cy="88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6422" y="1788962"/>
            <a:ext cx="430957" cy="43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BEE20DB4-A794-4F20-BECD-5CE00DDE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8">
            <a:extLst>
              <a:ext uri="{FF2B5EF4-FFF2-40B4-BE49-F238E27FC236}">
                <a16:creationId xmlns:a16="http://schemas.microsoft.com/office/drawing/2014/main" id="{578F64E4-2865-4D4E-B85B-5A2FCADBF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44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5" descr="Image"/>
          <p:cNvPicPr preferRelativeResize="0"/>
          <p:nvPr/>
        </p:nvPicPr>
        <p:blipFill rotWithShape="1">
          <a:blip r:embed="rId3">
            <a:alphaModFix amt="4332"/>
          </a:blip>
          <a:srcRect l="2029" t="7558" r="2029" b="24054"/>
          <a:stretch/>
        </p:blipFill>
        <p:spPr>
          <a:xfrm>
            <a:off x="2348" y="-25468"/>
            <a:ext cx="9139305" cy="515633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530184" y="654220"/>
            <a:ext cx="1898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5AAF6"/>
              </a:buClr>
              <a:buSzPts val="2800"/>
            </a:pPr>
            <a:r>
              <a:rPr lang="en-US" sz="1050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HARDWARE</a:t>
            </a:r>
            <a:endParaRPr sz="506" dirty="0"/>
          </a:p>
        </p:txBody>
      </p:sp>
      <p:sp>
        <p:nvSpPr>
          <p:cNvPr id="254" name="Google Shape;254;p35"/>
          <p:cNvSpPr txBox="1"/>
          <p:nvPr/>
        </p:nvSpPr>
        <p:spPr>
          <a:xfrm>
            <a:off x="430709" y="-8878"/>
            <a:ext cx="4412224" cy="59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lnSpc>
                <a:spcPct val="266666"/>
              </a:lnSpc>
              <a:buClr>
                <a:srgbClr val="292C33"/>
              </a:buClr>
              <a:buSzPts val="4200"/>
            </a:pPr>
            <a:r>
              <a:rPr lang="en-US" sz="2500" dirty="0">
                <a:ea typeface="+mj-ea"/>
                <a:cs typeface="+mj-cs"/>
                <a:sym typeface="Open Sans"/>
              </a:rPr>
              <a:t>EGYSZERŰ KIALAKÍTÁS </a:t>
            </a:r>
            <a:endParaRPr sz="2500" dirty="0">
              <a:ea typeface="+mj-ea"/>
              <a:cs typeface="+mj-cs"/>
            </a:endParaRPr>
          </a:p>
        </p:txBody>
      </p:sp>
      <p:pic>
        <p:nvPicPr>
          <p:cNvPr id="255" name="Google Shape;255;p35" descr="Image"/>
          <p:cNvPicPr preferRelativeResize="0"/>
          <p:nvPr/>
        </p:nvPicPr>
        <p:blipFill rotWithShape="1">
          <a:blip r:embed="rId4">
            <a:alphaModFix/>
          </a:blip>
          <a:srcRect b="15775"/>
          <a:stretch/>
        </p:blipFill>
        <p:spPr>
          <a:xfrm>
            <a:off x="2965980" y="1078891"/>
            <a:ext cx="3177957" cy="386394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/>
        </p:nvSpPr>
        <p:spPr>
          <a:xfrm>
            <a:off x="103517" y="1599712"/>
            <a:ext cx="2673068" cy="101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292C33"/>
              </a:buClr>
              <a:buSzPts val="2400"/>
            </a:pP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Egy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kábeles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csatlakozás</a:t>
            </a:r>
            <a:endParaRPr lang="hu-HU" sz="900" dirty="0">
              <a:solidFill>
                <a:srgbClr val="292C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292C33"/>
              </a:buClr>
              <a:buSzPts val="2400"/>
            </a:pPr>
            <a:endParaRPr sz="900" dirty="0">
              <a:solidFill>
                <a:srgbClr val="292C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292C33"/>
              </a:buClr>
              <a:buSzPts val="2400"/>
            </a:pP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Könnyen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telepíthető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bármely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telep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helyen</a:t>
            </a:r>
            <a:endParaRPr lang="hu-HU" sz="900" dirty="0">
              <a:solidFill>
                <a:srgbClr val="292C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292C33"/>
              </a:buClr>
              <a:buSzPts val="2400"/>
            </a:pPr>
            <a:endParaRPr sz="900" dirty="0">
              <a:solidFill>
                <a:srgbClr val="292C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292C33"/>
              </a:buClr>
              <a:buSzPts val="2400"/>
            </a:pP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Nincs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interferencia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más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jelekkel</a:t>
            </a:r>
            <a:endParaRPr lang="hu-HU" sz="900" dirty="0">
              <a:solidFill>
                <a:srgbClr val="292C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292C33"/>
              </a:buClr>
              <a:buSzPts val="2400"/>
            </a:pPr>
            <a:endParaRPr sz="900" dirty="0">
              <a:solidFill>
                <a:srgbClr val="292C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292C33"/>
              </a:buClr>
              <a:buSzPts val="2400"/>
            </a:pP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Hatékony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tartomány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900" dirty="0" err="1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legfeljebb</a:t>
            </a:r>
            <a:r>
              <a:rPr lang="en-US" sz="900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 1,5 km</a:t>
            </a:r>
            <a:endParaRPr sz="506" dirty="0"/>
          </a:p>
        </p:txBody>
      </p:sp>
      <p:cxnSp>
        <p:nvCxnSpPr>
          <p:cNvPr id="257" name="Google Shape;257;p35"/>
          <p:cNvCxnSpPr/>
          <p:nvPr/>
        </p:nvCxnSpPr>
        <p:spPr>
          <a:xfrm rot="10800000" flipH="1">
            <a:off x="5943065" y="1073329"/>
            <a:ext cx="0" cy="3696143"/>
          </a:xfrm>
          <a:prstGeom prst="straightConnector1">
            <a:avLst/>
          </a:prstGeom>
          <a:noFill/>
          <a:ln w="254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8" name="Google Shape;258;p35"/>
          <p:cNvCxnSpPr/>
          <p:nvPr/>
        </p:nvCxnSpPr>
        <p:spPr>
          <a:xfrm flipH="1">
            <a:off x="5761402" y="825699"/>
            <a:ext cx="146512" cy="0"/>
          </a:xfrm>
          <a:prstGeom prst="straightConnector1">
            <a:avLst/>
          </a:prstGeom>
          <a:noFill/>
          <a:ln w="254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9" name="Google Shape;259;p35"/>
          <p:cNvCxnSpPr/>
          <p:nvPr/>
        </p:nvCxnSpPr>
        <p:spPr>
          <a:xfrm flipH="1">
            <a:off x="5814847" y="4769472"/>
            <a:ext cx="146512" cy="0"/>
          </a:xfrm>
          <a:prstGeom prst="straightConnector1">
            <a:avLst/>
          </a:prstGeom>
          <a:noFill/>
          <a:ln w="254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60" name="Google Shape;260;p35"/>
          <p:cNvSpPr txBox="1"/>
          <p:nvPr/>
        </p:nvSpPr>
        <p:spPr>
          <a:xfrm>
            <a:off x="5961359" y="2395159"/>
            <a:ext cx="406688" cy="21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>
              <a:lnSpc>
                <a:spcPct val="350000"/>
              </a:lnSpc>
              <a:buClr>
                <a:srgbClr val="292C33"/>
              </a:buClr>
              <a:buSzPts val="2400"/>
            </a:pPr>
            <a:r>
              <a:rPr lang="hu-HU" sz="900" b="1" dirty="0">
                <a:solidFill>
                  <a:srgbClr val="292C33"/>
                </a:solidFill>
                <a:latin typeface="Open Sans"/>
                <a:ea typeface="Open Sans"/>
                <a:cs typeface="Open Sans"/>
                <a:sym typeface="Open Sans"/>
              </a:rPr>
              <a:t>65 cm</a:t>
            </a:r>
            <a:endParaRPr sz="506" dirty="0"/>
          </a:p>
        </p:txBody>
      </p:sp>
      <p:cxnSp>
        <p:nvCxnSpPr>
          <p:cNvPr id="261" name="Google Shape;261;p35"/>
          <p:cNvCxnSpPr/>
          <p:nvPr/>
        </p:nvCxnSpPr>
        <p:spPr>
          <a:xfrm flipH="1">
            <a:off x="1462177" y="1705193"/>
            <a:ext cx="2269948" cy="2838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62" name="Google Shape;262;p35"/>
          <p:cNvCxnSpPr/>
          <p:nvPr/>
        </p:nvCxnSpPr>
        <p:spPr>
          <a:xfrm flipH="1">
            <a:off x="2428285" y="1970305"/>
            <a:ext cx="1303841" cy="2987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63" name="Google Shape;263;p35"/>
          <p:cNvCxnSpPr/>
          <p:nvPr/>
        </p:nvCxnSpPr>
        <p:spPr>
          <a:xfrm flipH="1" flipV="1">
            <a:off x="1928004" y="2232085"/>
            <a:ext cx="1804122" cy="3333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64" name="Google Shape;264;p35"/>
          <p:cNvCxnSpPr/>
          <p:nvPr/>
        </p:nvCxnSpPr>
        <p:spPr>
          <a:xfrm flipH="1">
            <a:off x="2262037" y="2495768"/>
            <a:ext cx="1470088" cy="0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65" name="Google Shape;265;p35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7619" y="1631936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7619" y="1897048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7619" y="2162161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7619" y="2427274"/>
            <a:ext cx="146512" cy="1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/>
        </p:nvSpPr>
        <p:spPr>
          <a:xfrm>
            <a:off x="3096206" y="4863487"/>
            <a:ext cx="2951550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© All Rights Reserved To Convexum 2018</a:t>
            </a:r>
            <a:endParaRPr sz="506">
              <a:solidFill>
                <a:srgbClr val="A9A9A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Picture 36">
            <a:extLst>
              <a:ext uri="{FF2B5EF4-FFF2-40B4-BE49-F238E27FC236}">
                <a16:creationId xmlns:a16="http://schemas.microsoft.com/office/drawing/2014/main" id="{5E0FE4E3-6356-408E-A1DC-5E5F8370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8">
            <a:extLst>
              <a:ext uri="{FF2B5EF4-FFF2-40B4-BE49-F238E27FC236}">
                <a16:creationId xmlns:a16="http://schemas.microsoft.com/office/drawing/2014/main" id="{1817D09B-FB37-4344-84EB-EA33F9511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1" y="613872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26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 descr="Image"/>
          <p:cNvPicPr preferRelativeResize="0"/>
          <p:nvPr/>
        </p:nvPicPr>
        <p:blipFill rotWithShape="1">
          <a:blip r:embed="rId3">
            <a:alphaModFix amt="2871"/>
          </a:blip>
          <a:srcRect l="2029" t="7558" r="2029" b="24054"/>
          <a:stretch/>
        </p:blipFill>
        <p:spPr>
          <a:xfrm>
            <a:off x="2348" y="-61768"/>
            <a:ext cx="9139305" cy="515633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530183" y="663962"/>
            <a:ext cx="1079775" cy="23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5AAF6"/>
              </a:buClr>
              <a:buSzPts val="2800"/>
            </a:pPr>
            <a:r>
              <a:rPr lang="en-US" sz="1050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SOFTWARE</a:t>
            </a:r>
            <a:endParaRPr sz="506" dirty="0"/>
          </a:p>
        </p:txBody>
      </p:sp>
      <p:sp>
        <p:nvSpPr>
          <p:cNvPr id="278" name="Google Shape;278;p36"/>
          <p:cNvSpPr txBox="1"/>
          <p:nvPr/>
        </p:nvSpPr>
        <p:spPr>
          <a:xfrm>
            <a:off x="443611" y="149106"/>
            <a:ext cx="3325613" cy="32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lnSpc>
                <a:spcPct val="266666"/>
              </a:lnSpc>
              <a:buClr>
                <a:srgbClr val="292C33"/>
              </a:buClr>
              <a:buSzPts val="4200"/>
            </a:pPr>
            <a:r>
              <a:rPr lang="en-US" sz="2500" dirty="0">
                <a:ea typeface="+mj-ea"/>
                <a:cs typeface="+mj-cs"/>
                <a:sym typeface="Open Sans"/>
              </a:rPr>
              <a:t>INTUITÍV, </a:t>
            </a:r>
            <a:r>
              <a:rPr lang="hu-HU" sz="2500" dirty="0">
                <a:ea typeface="+mj-ea"/>
                <a:cs typeface="+mj-cs"/>
                <a:sym typeface="Open Sans"/>
              </a:rPr>
              <a:t>AUTOMATIKUS</a:t>
            </a:r>
            <a:endParaRPr sz="2500" dirty="0">
              <a:ea typeface="+mj-ea"/>
              <a:cs typeface="+mj-cs"/>
            </a:endParaRPr>
          </a:p>
        </p:txBody>
      </p:sp>
      <p:cxnSp>
        <p:nvCxnSpPr>
          <p:cNvPr id="279" name="Google Shape;279;p36"/>
          <p:cNvCxnSpPr/>
          <p:nvPr/>
        </p:nvCxnSpPr>
        <p:spPr>
          <a:xfrm rot="10800000">
            <a:off x="2382750" y="2210017"/>
            <a:ext cx="1114425" cy="0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80" name="Google Shape;280;p36"/>
          <p:cNvCxnSpPr/>
          <p:nvPr/>
        </p:nvCxnSpPr>
        <p:spPr>
          <a:xfrm flipH="1">
            <a:off x="2610649" y="2525930"/>
            <a:ext cx="886526" cy="0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81" name="Google Shape;281;p36"/>
          <p:cNvCxnSpPr/>
          <p:nvPr/>
        </p:nvCxnSpPr>
        <p:spPr>
          <a:xfrm flipH="1" flipV="1">
            <a:off x="2769773" y="2814368"/>
            <a:ext cx="727402" cy="8424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82" name="Google Shape;282;p36"/>
          <p:cNvCxnSpPr>
            <a:endCxn id="283" idx="3"/>
          </p:cNvCxnSpPr>
          <p:nvPr/>
        </p:nvCxnSpPr>
        <p:spPr>
          <a:xfrm flipH="1">
            <a:off x="2219146" y="3146644"/>
            <a:ext cx="1278020" cy="0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4" name="Google Shape;284;p36"/>
          <p:cNvSpPr txBox="1"/>
          <p:nvPr/>
        </p:nvSpPr>
        <p:spPr>
          <a:xfrm>
            <a:off x="550448" y="1508653"/>
            <a:ext cx="2278805" cy="39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rgbClr val="5E5E5E"/>
              </a:buClr>
              <a:buSzPts val="2400"/>
            </a:pP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Könnyen</a:t>
            </a:r>
            <a:r>
              <a:rPr lang="en-US" sz="900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meghatározható</a:t>
            </a:r>
            <a:r>
              <a:rPr lang="en-US" sz="900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repülési</a:t>
            </a:r>
            <a:r>
              <a:rPr lang="en-US" sz="900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zónák</a:t>
            </a:r>
            <a:r>
              <a:rPr lang="en-US" sz="900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útvonaltervezés</a:t>
            </a:r>
            <a:r>
              <a:rPr lang="en-US" sz="900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biztonságos</a:t>
            </a:r>
            <a:r>
              <a:rPr lang="en-US" sz="900" dirty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leszállóhelyek</a:t>
            </a:r>
            <a:endParaRPr sz="506" dirty="0"/>
          </a:p>
        </p:txBody>
      </p:sp>
      <p:pic>
        <p:nvPicPr>
          <p:cNvPr id="285" name="Google Shape;285;p3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3073" y="1420207"/>
            <a:ext cx="4064537" cy="282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2543" y="1165788"/>
            <a:ext cx="1326859" cy="2189202"/>
          </a:xfrm>
          <a:prstGeom prst="rect">
            <a:avLst/>
          </a:prstGeom>
          <a:noFill/>
          <a:ln>
            <a:noFill/>
          </a:ln>
          <a:effectLst>
            <a:outerShdw blurRad="1016000" rotWithShape="0">
              <a:srgbClr val="000000">
                <a:alpha val="31372"/>
              </a:srgbClr>
            </a:outerShdw>
          </a:effectLst>
        </p:spPr>
      </p:pic>
      <p:pic>
        <p:nvPicPr>
          <p:cNvPr id="287" name="Google Shape;287;p36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34288" y="1656268"/>
            <a:ext cx="1114425" cy="390525"/>
          </a:xfrm>
          <a:prstGeom prst="rect">
            <a:avLst/>
          </a:prstGeom>
          <a:noFill/>
          <a:ln>
            <a:noFill/>
          </a:ln>
          <a:effectLst>
            <a:outerShdw blurRad="1016000" rotWithShape="0">
              <a:srgbClr val="000000">
                <a:alpha val="31372"/>
              </a:srgbClr>
            </a:outerShdw>
          </a:effectLst>
        </p:spPr>
      </p:pic>
      <p:pic>
        <p:nvPicPr>
          <p:cNvPr id="288" name="Google Shape;288;p36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2577" y="1971500"/>
            <a:ext cx="1406046" cy="1200501"/>
          </a:xfrm>
          <a:prstGeom prst="rect">
            <a:avLst/>
          </a:prstGeom>
          <a:noFill/>
          <a:ln>
            <a:noFill/>
          </a:ln>
          <a:effectLst>
            <a:outerShdw blurRad="1016000" rotWithShape="0">
              <a:srgbClr val="000000">
                <a:alpha val="31372"/>
              </a:srgbClr>
            </a:outerShdw>
          </a:effectLst>
        </p:spPr>
      </p:pic>
      <p:cxnSp>
        <p:nvCxnSpPr>
          <p:cNvPr id="289" name="Google Shape;289;p36"/>
          <p:cNvCxnSpPr/>
          <p:nvPr/>
        </p:nvCxnSpPr>
        <p:spPr>
          <a:xfrm flipH="1">
            <a:off x="2530012" y="1732468"/>
            <a:ext cx="967163" cy="5175"/>
          </a:xfrm>
          <a:prstGeom prst="straightConnector1">
            <a:avLst/>
          </a:prstGeom>
          <a:noFill/>
          <a:ln w="12700" cap="flat" cmpd="sng">
            <a:solidFill>
              <a:srgbClr val="292C33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90" name="Google Shape;290;p36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>
            <a:off x="550448" y="902620"/>
            <a:ext cx="2219325" cy="20251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00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2" name="Google Shape;292;p36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09405" y="1659212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09405" y="2136761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09405" y="2443149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09405" y="2749536"/>
            <a:ext cx="146512" cy="1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09405" y="3073386"/>
            <a:ext cx="146512" cy="1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530184" y="2003001"/>
            <a:ext cx="2419107" cy="39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chemeClr val="dk2"/>
              </a:buClr>
              <a:buSzPts val="2400"/>
            </a:pP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Engedélyezett</a:t>
            </a:r>
            <a:r>
              <a:rPr lang="en-US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drónok</a:t>
            </a:r>
            <a:r>
              <a:rPr lang="en-US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listája</a:t>
            </a:r>
            <a:endParaRPr sz="900" dirty="0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530184" y="2319346"/>
            <a:ext cx="2419107" cy="39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chemeClr val="dk2"/>
              </a:buClr>
              <a:buSzPts val="2400"/>
            </a:pPr>
            <a:r>
              <a:rPr lang="hu-HU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Teljes műszerfal az eseménynaplóval</a:t>
            </a:r>
            <a:endParaRPr sz="9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530184" y="2617686"/>
            <a:ext cx="2419107" cy="39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chemeClr val="dk2"/>
              </a:buClr>
              <a:buSzPts val="2400"/>
            </a:pP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Beilleszkedés</a:t>
            </a:r>
            <a:r>
              <a:rPr lang="en-US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meglévő</a:t>
            </a:r>
            <a:r>
              <a:rPr lang="en-US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rendszerekbe</a:t>
            </a:r>
            <a:endParaRPr sz="9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530184" y="2980425"/>
            <a:ext cx="1688962" cy="33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lvl="0">
              <a:buClr>
                <a:schemeClr val="dk2"/>
              </a:buClr>
              <a:buSzPts val="2400"/>
            </a:pP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Automatikus</a:t>
            </a:r>
            <a:r>
              <a:rPr lang="hu-HU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irányítás</a:t>
            </a:r>
            <a:r>
              <a:rPr lang="en-US" sz="9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átvétel</a:t>
            </a:r>
            <a:endParaRPr sz="9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36"/>
          <p:cNvSpPr txBox="1"/>
          <p:nvPr/>
        </p:nvSpPr>
        <p:spPr>
          <a:xfrm>
            <a:off x="3096206" y="4863487"/>
            <a:ext cx="2951550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© All Rights Reserved To Convexum 2018</a:t>
            </a:r>
            <a:endParaRPr sz="506">
              <a:solidFill>
                <a:srgbClr val="A9A9A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" name="Picture 36">
            <a:extLst>
              <a:ext uri="{FF2B5EF4-FFF2-40B4-BE49-F238E27FC236}">
                <a16:creationId xmlns:a16="http://schemas.microsoft.com/office/drawing/2014/main" id="{CCBFE461-7A90-4EB1-870A-74F2057B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8">
            <a:extLst>
              <a:ext uri="{FF2B5EF4-FFF2-40B4-BE49-F238E27FC236}">
                <a16:creationId xmlns:a16="http://schemas.microsoft.com/office/drawing/2014/main" id="{B4E04784-26BF-4DC3-80BE-BA47177A4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92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 descr="Image"/>
          <p:cNvPicPr preferRelativeResize="0"/>
          <p:nvPr/>
        </p:nvPicPr>
        <p:blipFill rotWithShape="1">
          <a:blip r:embed="rId3">
            <a:alphaModFix amt="2871"/>
          </a:blip>
          <a:srcRect l="2029" t="7558" r="2029" b="24054"/>
          <a:stretch/>
        </p:blipFill>
        <p:spPr>
          <a:xfrm>
            <a:off x="2348" y="-61768"/>
            <a:ext cx="9139305" cy="515633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530183" y="663962"/>
            <a:ext cx="1079775" cy="23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>
              <a:buClr>
                <a:srgbClr val="55AAF6"/>
              </a:buClr>
              <a:buSzPts val="2800"/>
            </a:pPr>
            <a:r>
              <a:rPr lang="en-US" sz="1050" dirty="0">
                <a:solidFill>
                  <a:srgbClr val="55AAF6"/>
                </a:solidFill>
                <a:latin typeface="Open Sans"/>
                <a:ea typeface="Open Sans"/>
                <a:cs typeface="Open Sans"/>
                <a:sym typeface="Open Sans"/>
              </a:rPr>
              <a:t>SOFTWARE</a:t>
            </a:r>
            <a:endParaRPr sz="506" dirty="0"/>
          </a:p>
        </p:txBody>
      </p:sp>
      <p:pic>
        <p:nvPicPr>
          <p:cNvPr id="290" name="Google Shape;290;p3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2837" y="4834692"/>
            <a:ext cx="886526" cy="1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>
            <a:off x="550448" y="902620"/>
            <a:ext cx="2219325" cy="20251"/>
          </a:xfrm>
          <a:prstGeom prst="rect">
            <a:avLst/>
          </a:prstGeom>
          <a:gradFill>
            <a:gsLst>
              <a:gs pos="0">
                <a:srgbClr val="0B5EAB"/>
              </a:gs>
              <a:gs pos="100000">
                <a:srgbClr val="56A9F6"/>
              </a:gs>
            </a:gsLst>
            <a:lin ang="10800000" scaled="0"/>
          </a:gradFill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1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36"/>
          <p:cNvSpPr txBox="1"/>
          <p:nvPr/>
        </p:nvSpPr>
        <p:spPr>
          <a:xfrm>
            <a:off x="3096206" y="4863487"/>
            <a:ext cx="2951550" cy="14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marL="171450" indent="-171450" algn="ctr">
              <a:buClr>
                <a:srgbClr val="A9A9A9"/>
              </a:buClr>
              <a:buSzPts val="1400"/>
            </a:pPr>
            <a:r>
              <a:rPr lang="en-US" sz="506">
                <a:solidFill>
                  <a:srgbClr val="A9A9A9"/>
                </a:solidFill>
                <a:latin typeface="Open Sans"/>
                <a:ea typeface="Open Sans"/>
                <a:cs typeface="Open Sans"/>
                <a:sym typeface="Open Sans"/>
              </a:rPr>
              <a:t>CONFIDENTIAL \\ © All Rights Reserved To Convexum 2018</a:t>
            </a:r>
            <a:endParaRPr sz="506">
              <a:solidFill>
                <a:srgbClr val="A9A9A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" name="Picture 36">
            <a:extLst>
              <a:ext uri="{FF2B5EF4-FFF2-40B4-BE49-F238E27FC236}">
                <a16:creationId xmlns:a16="http://schemas.microsoft.com/office/drawing/2014/main" id="{CCBFE461-7A90-4EB1-870A-74F2057B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2" y="131668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8">
            <a:extLst>
              <a:ext uri="{FF2B5EF4-FFF2-40B4-BE49-F238E27FC236}">
                <a16:creationId xmlns:a16="http://schemas.microsoft.com/office/drawing/2014/main" id="{B4E04784-26BF-4DC3-80BE-BA47177A4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5415C47-1EEF-4D9B-80FF-1F24905EA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70" y="1125220"/>
            <a:ext cx="6671555" cy="38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35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A63E0EFE-E33D-4492-8A63-7B35155D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10138"/>
            <a:ext cx="9144000" cy="33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8">
            <a:extLst>
              <a:ext uri="{FF2B5EF4-FFF2-40B4-BE49-F238E27FC236}">
                <a16:creationId xmlns:a16="http://schemas.microsoft.com/office/drawing/2014/main" id="{C869D37D-07A9-4D70-877C-FB23575F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838851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206652-A4AE-405F-AA2C-E57C21326042}"/>
              </a:ext>
            </a:extLst>
          </p:cNvPr>
          <p:cNvSpPr txBox="1">
            <a:spLocks/>
          </p:cNvSpPr>
          <p:nvPr/>
        </p:nvSpPr>
        <p:spPr>
          <a:xfrm>
            <a:off x="2581123" y="1429128"/>
            <a:ext cx="4551222" cy="55552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Univers LT 67 CondensedBold" panose="02000803060000020003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latin typeface="+mn-lt"/>
              </a:rPr>
              <a:t>Köszönöm a figyelmet!!!</a:t>
            </a:r>
            <a:endParaRPr lang="en-GB" dirty="0">
              <a:latin typeface="+mn-lt"/>
            </a:endParaRP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9DABB223-DF2D-4D69-9880-62BFCCE3D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" y="140475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1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4B17D8B6-7409-4E81-9AC7-F0F7C21E43CC}"/>
              </a:ext>
            </a:extLst>
          </p:cNvPr>
          <p:cNvSpPr/>
          <p:nvPr/>
        </p:nvSpPr>
        <p:spPr>
          <a:xfrm>
            <a:off x="122238" y="3192463"/>
            <a:ext cx="5981700" cy="601662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33795" name="Kép 1">
            <a:extLst>
              <a:ext uri="{FF2B5EF4-FFF2-40B4-BE49-F238E27FC236}">
                <a16:creationId xmlns:a16="http://schemas.microsoft.com/office/drawing/2014/main" id="{A3F5B8F1-89CB-495F-9935-DEF8AE86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325"/>
            <a:ext cx="9144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196A7043-86C4-411C-B4A6-37B97AD9657B}"/>
              </a:ext>
            </a:extLst>
          </p:cNvPr>
          <p:cNvSpPr/>
          <p:nvPr/>
        </p:nvSpPr>
        <p:spPr>
          <a:xfrm>
            <a:off x="122238" y="171450"/>
            <a:ext cx="5981700" cy="2906713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3797" name="Shape 169">
            <a:extLst>
              <a:ext uri="{FF2B5EF4-FFF2-40B4-BE49-F238E27FC236}">
                <a16:creationId xmlns:a16="http://schemas.microsoft.com/office/drawing/2014/main" id="{1E0B10AB-C9F0-4F4D-9BC3-0C998A37B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71450"/>
            <a:ext cx="59817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hu-HU" altLang="hu-HU" b="1" dirty="0">
                <a:solidFill>
                  <a:srgbClr val="0070C0"/>
                </a:solidFill>
                <a:sym typeface="Calibri" panose="020F0502020204030204" pitchFamily="34" charset="0"/>
              </a:rPr>
              <a:t>TETRA felhasználók és partnerek mondták:</a:t>
            </a:r>
          </a:p>
          <a:p>
            <a:pPr eaLnBrk="1" hangingPunct="1">
              <a:buSzPct val="25000"/>
            </a:pPr>
            <a:endParaRPr lang="hu-HU" altLang="hu-HU" b="1" dirty="0">
              <a:solidFill>
                <a:srgbClr val="0070C0"/>
              </a:solidFill>
              <a:sym typeface="Calibri" panose="020F0502020204030204" pitchFamily="34" charset="0"/>
            </a:endParaRP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Szeretnék egy olyan TETRA rendszert, ami(t) …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„…egyszerű telepíteni, </a:t>
            </a:r>
            <a:r>
              <a:rPr lang="hu-HU" altLang="hu-HU" b="1" i="1" dirty="0" err="1">
                <a:solidFill>
                  <a:srgbClr val="0070C0"/>
                </a:solidFill>
                <a:sym typeface="Calibri" panose="020F0502020204030204" pitchFamily="34" charset="0"/>
              </a:rPr>
              <a:t>felparaméterezni</a:t>
            </a: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 és beüzemelni.”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„…egyszerű frissíteni és üzemeltetni.”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„…rendelkezik valós idejű rendszer monitorral, ahol egyszerűen és gyorsan leolvasható a rendszer állapota.”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„…egyszerű felhasználókat regisztrálni a rendszerbe.”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„…szeretnék a saját eszközeiket használni a rendszer felügyeletére.”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„…egyszerűen használható hálózatfelügyeleti alkalmazással rendelkezik.”</a:t>
            </a:r>
          </a:p>
          <a:p>
            <a:pPr eaLnBrk="1" hangingPunct="1">
              <a:buSzPct val="25000"/>
            </a:pPr>
            <a:r>
              <a:rPr lang="hu-HU" altLang="hu-HU" b="1" i="1" dirty="0">
                <a:solidFill>
                  <a:srgbClr val="0070C0"/>
                </a:solidFill>
                <a:sym typeface="Calibri" panose="020F0502020204030204" pitchFamily="34" charset="0"/>
              </a:rPr>
              <a:t>„…egyszerűen kezelhető diszpécser alkalmazással rendelkezik.”</a:t>
            </a:r>
            <a:endParaRPr lang="en-US" altLang="hu-HU" b="1" i="1" dirty="0">
              <a:solidFill>
                <a:srgbClr val="0070C0"/>
              </a:solidFill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74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Mot_Logo_Orange.png">
            <a:extLst>
              <a:ext uri="{FF2B5EF4-FFF2-40B4-BE49-F238E27FC236}">
                <a16:creationId xmlns:a16="http://schemas.microsoft.com/office/drawing/2014/main" id="{673ACF78-CEED-480D-8E6A-D501F333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672013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0">
            <a:extLst>
              <a:ext uri="{FF2B5EF4-FFF2-40B4-BE49-F238E27FC236}">
                <a16:creationId xmlns:a16="http://schemas.microsoft.com/office/drawing/2014/main" id="{E9C10129-8D1D-4B82-A1BC-4BC6B5E76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049588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hape 162">
            <a:extLst>
              <a:ext uri="{FF2B5EF4-FFF2-40B4-BE49-F238E27FC236}">
                <a16:creationId xmlns:a16="http://schemas.microsoft.com/office/drawing/2014/main" id="{F581F920-6301-4558-A1DF-22FE98D115DC}"/>
              </a:ext>
            </a:extLst>
          </p:cNvPr>
          <p:cNvSpPr txBox="1">
            <a:spLocks/>
          </p:cNvSpPr>
          <p:nvPr/>
        </p:nvSpPr>
        <p:spPr bwMode="auto">
          <a:xfrm>
            <a:off x="3281363" y="285750"/>
            <a:ext cx="5726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</a:pPr>
            <a:r>
              <a:rPr lang="en-US" altLang="hu-HU" sz="2600" b="1" dirty="0">
                <a:solidFill>
                  <a:srgbClr val="282A56"/>
                </a:solidFill>
                <a:sym typeface="Calibri" panose="020F0502020204030204" pitchFamily="34" charset="0"/>
              </a:rPr>
              <a:t>DIMETRA EXPRESS</a:t>
            </a:r>
            <a:endParaRPr lang="hu-HU" altLang="hu-HU" sz="2600" b="1" dirty="0">
              <a:solidFill>
                <a:srgbClr val="282A56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</a:pPr>
            <a:r>
              <a:rPr lang="hu-HU" altLang="hu-HU" sz="2600" b="1" dirty="0">
                <a:solidFill>
                  <a:srgbClr val="B71F33"/>
                </a:solidFill>
                <a:sym typeface="Calibri" panose="020F0502020204030204" pitchFamily="34" charset="0"/>
              </a:rPr>
              <a:t>EGYSZERŰBB KOMMUNIKÁCIÓ</a:t>
            </a:r>
            <a:endParaRPr lang="en-US" altLang="hu-HU" sz="2600" b="1" dirty="0">
              <a:solidFill>
                <a:srgbClr val="B71F33"/>
              </a:solidFill>
              <a:sym typeface="Calibri" panose="020F0502020204030204" pitchFamily="34" charset="0"/>
            </a:endParaRPr>
          </a:p>
        </p:txBody>
      </p:sp>
      <p:pic>
        <p:nvPicPr>
          <p:cNvPr id="34821" name="Picture 1">
            <a:extLst>
              <a:ext uri="{FF2B5EF4-FFF2-40B4-BE49-F238E27FC236}">
                <a16:creationId xmlns:a16="http://schemas.microsoft.com/office/drawing/2014/main" id="{87F6E798-7599-4E20-8300-CBCE8FFFA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306513"/>
            <a:ext cx="9445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>
            <a:extLst>
              <a:ext uri="{FF2B5EF4-FFF2-40B4-BE49-F238E27FC236}">
                <a16:creationId xmlns:a16="http://schemas.microsoft.com/office/drawing/2014/main" id="{5570BD40-A1AF-4F16-BC65-8632E6B02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1295400"/>
            <a:ext cx="9445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>
            <a:extLst>
              <a:ext uri="{FF2B5EF4-FFF2-40B4-BE49-F238E27FC236}">
                <a16:creationId xmlns:a16="http://schemas.microsoft.com/office/drawing/2014/main" id="{FF151D28-F185-4EED-9E51-3ED11F70F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1295400"/>
            <a:ext cx="9445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4">
            <a:extLst>
              <a:ext uri="{FF2B5EF4-FFF2-40B4-BE49-F238E27FC236}">
                <a16:creationId xmlns:a16="http://schemas.microsoft.com/office/drawing/2014/main" id="{ACB3D97F-B491-4017-BCA8-1DEF9D40F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133725"/>
            <a:ext cx="9445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>
            <a:extLst>
              <a:ext uri="{FF2B5EF4-FFF2-40B4-BE49-F238E27FC236}">
                <a16:creationId xmlns:a16="http://schemas.microsoft.com/office/drawing/2014/main" id="{63FD154C-E324-4B91-A460-5ED8C165D3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3157538"/>
            <a:ext cx="9445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>
            <a:extLst>
              <a:ext uri="{FF2B5EF4-FFF2-40B4-BE49-F238E27FC236}">
                <a16:creationId xmlns:a16="http://schemas.microsoft.com/office/drawing/2014/main" id="{2E184F8F-6754-4996-A9CC-33A625C0E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128963"/>
            <a:ext cx="9445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Box 26">
            <a:extLst>
              <a:ext uri="{FF2B5EF4-FFF2-40B4-BE49-F238E27FC236}">
                <a16:creationId xmlns:a16="http://schemas.microsoft.com/office/drawing/2014/main" id="{CC602DAF-4792-4B56-BAE0-332A61D3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2259013"/>
            <a:ext cx="1249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hu-HU" altLang="hu-HU" sz="1200" b="1">
                <a:solidFill>
                  <a:srgbClr val="282A56"/>
                </a:solidFill>
              </a:rPr>
              <a:t>RUGALMAS MEGOLDÁS</a:t>
            </a:r>
            <a:endParaRPr lang="en-US" altLang="hu-HU" sz="1200" b="1">
              <a:solidFill>
                <a:srgbClr val="282A56"/>
              </a:solidFill>
            </a:endParaRPr>
          </a:p>
        </p:txBody>
      </p:sp>
      <p:sp>
        <p:nvSpPr>
          <p:cNvPr id="34828" name="TextBox 29">
            <a:extLst>
              <a:ext uri="{FF2B5EF4-FFF2-40B4-BE49-F238E27FC236}">
                <a16:creationId xmlns:a16="http://schemas.microsoft.com/office/drawing/2014/main" id="{38DB2E56-A727-45C9-84BD-AB7FB9521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2268538"/>
            <a:ext cx="167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hu-HU" altLang="hu-HU" sz="1200" b="1">
                <a:solidFill>
                  <a:srgbClr val="282A56"/>
                </a:solidFill>
              </a:rPr>
              <a:t>TELJESKÖRŰ</a:t>
            </a:r>
            <a:r>
              <a:rPr lang="en-US" altLang="hu-HU" sz="1200" b="1">
                <a:solidFill>
                  <a:srgbClr val="282A56"/>
                </a:solidFill>
              </a:rPr>
              <a:t/>
            </a:r>
            <a:br>
              <a:rPr lang="en-US" altLang="hu-HU" sz="1200" b="1">
                <a:solidFill>
                  <a:srgbClr val="282A56"/>
                </a:solidFill>
              </a:rPr>
            </a:br>
            <a:r>
              <a:rPr lang="hu-HU" altLang="hu-HU" sz="1200" b="1">
                <a:solidFill>
                  <a:srgbClr val="282A56"/>
                </a:solidFill>
              </a:rPr>
              <a:t>SZOLGÁLTATÁSOK</a:t>
            </a:r>
            <a:endParaRPr lang="en-US" altLang="hu-HU" sz="1200" b="1">
              <a:solidFill>
                <a:srgbClr val="282A56"/>
              </a:solidFill>
            </a:endParaRPr>
          </a:p>
        </p:txBody>
      </p:sp>
      <p:sp>
        <p:nvSpPr>
          <p:cNvPr id="34829" name="TextBox 30">
            <a:extLst>
              <a:ext uri="{FF2B5EF4-FFF2-40B4-BE49-F238E27FC236}">
                <a16:creationId xmlns:a16="http://schemas.microsoft.com/office/drawing/2014/main" id="{A3E45201-843D-4376-BCC0-60738F716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2259013"/>
            <a:ext cx="1420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hu-HU" altLang="hu-HU" sz="1200" b="1">
                <a:solidFill>
                  <a:srgbClr val="282A56"/>
                </a:solidFill>
              </a:rPr>
              <a:t>TELEPÍTÉS PERCEK ALATT</a:t>
            </a:r>
            <a:endParaRPr lang="en-US" altLang="hu-HU" sz="1200" b="1">
              <a:solidFill>
                <a:srgbClr val="282A56"/>
              </a:solidFill>
            </a:endParaRPr>
          </a:p>
        </p:txBody>
      </p:sp>
      <p:sp>
        <p:nvSpPr>
          <p:cNvPr id="34830" name="TextBox 31">
            <a:extLst>
              <a:ext uri="{FF2B5EF4-FFF2-40B4-BE49-F238E27FC236}">
                <a16:creationId xmlns:a16="http://schemas.microsoft.com/office/drawing/2014/main" id="{6C54406A-B18B-4C4C-85BE-4182A677C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408463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hu-HU" altLang="hu-HU" sz="1200" b="1">
                <a:solidFill>
                  <a:srgbClr val="282A56"/>
                </a:solidFill>
              </a:rPr>
              <a:t>EGYSZERŰ RENDSZER FELÜGYELET</a:t>
            </a:r>
            <a:endParaRPr lang="en-US" altLang="hu-HU" sz="1200" b="1">
              <a:solidFill>
                <a:srgbClr val="282A56"/>
              </a:solidFill>
            </a:endParaRPr>
          </a:p>
        </p:txBody>
      </p:sp>
      <p:sp>
        <p:nvSpPr>
          <p:cNvPr id="34831" name="TextBox 32">
            <a:extLst>
              <a:ext uri="{FF2B5EF4-FFF2-40B4-BE49-F238E27FC236}">
                <a16:creationId xmlns:a16="http://schemas.microsoft.com/office/drawing/2014/main" id="{04200DD3-D85F-4A77-9C15-FAF3FA8E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4113213"/>
            <a:ext cx="167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hu-HU" altLang="hu-HU" sz="1200" b="1">
                <a:solidFill>
                  <a:srgbClr val="282A56"/>
                </a:solidFill>
              </a:rPr>
              <a:t>MAGAS MEGBÍZHATÓSÁG</a:t>
            </a:r>
            <a:endParaRPr lang="en-US" altLang="hu-HU" sz="1200" b="1">
              <a:solidFill>
                <a:srgbClr val="282A56"/>
              </a:solidFill>
            </a:endParaRPr>
          </a:p>
        </p:txBody>
      </p:sp>
      <p:sp>
        <p:nvSpPr>
          <p:cNvPr id="34832" name="TextBox 33">
            <a:extLst>
              <a:ext uri="{FF2B5EF4-FFF2-40B4-BE49-F238E27FC236}">
                <a16:creationId xmlns:a16="http://schemas.microsoft.com/office/drawing/2014/main" id="{F19A18E8-C2D2-43A6-8CB1-2E54E6574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4084638"/>
            <a:ext cx="1420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hu-HU" altLang="hu-HU" sz="1200" b="1">
                <a:solidFill>
                  <a:srgbClr val="282A56"/>
                </a:solidFill>
              </a:rPr>
              <a:t>VELED EGYÜTT NÖVEKSZIK</a:t>
            </a:r>
            <a:endParaRPr lang="en-US" altLang="hu-HU" sz="1200" b="1">
              <a:solidFill>
                <a:srgbClr val="282A56"/>
              </a:solidFill>
            </a:endParaRP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2B6F0A8D-15B0-4B01-B49B-74A18C4C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622649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125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800">
            <a:extLst>
              <a:ext uri="{FF2B5EF4-FFF2-40B4-BE49-F238E27FC236}">
                <a16:creationId xmlns:a16="http://schemas.microsoft.com/office/drawing/2014/main" id="{89DA3532-8C0A-4F7A-B64E-AFB58679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884613"/>
            <a:ext cx="20653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DIMETRA EXPRESS</a:t>
            </a:r>
          </a:p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MTS4 (BELTÉRI)</a:t>
            </a:r>
          </a:p>
        </p:txBody>
      </p:sp>
      <p:sp>
        <p:nvSpPr>
          <p:cNvPr id="44035" name="Shape 805">
            <a:extLst>
              <a:ext uri="{FF2B5EF4-FFF2-40B4-BE49-F238E27FC236}">
                <a16:creationId xmlns:a16="http://schemas.microsoft.com/office/drawing/2014/main" id="{651AE3D8-8A0E-482B-AA52-389B14E76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3883025"/>
            <a:ext cx="206533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DIMETRA EXPRESS</a:t>
            </a:r>
          </a:p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MTS2 (BELTÉRI)</a:t>
            </a:r>
          </a:p>
        </p:txBody>
      </p:sp>
      <p:pic>
        <p:nvPicPr>
          <p:cNvPr id="44036" name="Picture 43" descr="Mot_Logo_Orange.png">
            <a:extLst>
              <a:ext uri="{FF2B5EF4-FFF2-40B4-BE49-F238E27FC236}">
                <a16:creationId xmlns:a16="http://schemas.microsoft.com/office/drawing/2014/main" id="{3B3694B2-C4E2-473D-8A06-D94ED079C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672013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4">
            <a:extLst>
              <a:ext uri="{FF2B5EF4-FFF2-40B4-BE49-F238E27FC236}">
                <a16:creationId xmlns:a16="http://schemas.microsoft.com/office/drawing/2014/main" id="{D4E34155-8A64-4A48-827E-F9E29337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049588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Shape 801">
            <a:extLst>
              <a:ext uri="{FF2B5EF4-FFF2-40B4-BE49-F238E27FC236}">
                <a16:creationId xmlns:a16="http://schemas.microsoft.com/office/drawing/2014/main" id="{9A1FF467-F457-45FA-8348-260CD261BB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2484438"/>
            <a:ext cx="11572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Shape 805">
            <a:extLst>
              <a:ext uri="{FF2B5EF4-FFF2-40B4-BE49-F238E27FC236}">
                <a16:creationId xmlns:a16="http://schemas.microsoft.com/office/drawing/2014/main" id="{8AE28B7E-084F-46B0-BAF1-C4FB6AB04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263" y="3886200"/>
            <a:ext cx="1717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DIMETRA EXPRESS</a:t>
            </a:r>
          </a:p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MTS1 (KÜL-/BELTÉTI)</a:t>
            </a:r>
          </a:p>
        </p:txBody>
      </p:sp>
      <p:grpSp>
        <p:nvGrpSpPr>
          <p:cNvPr id="44040" name="Group 36">
            <a:extLst>
              <a:ext uri="{FF2B5EF4-FFF2-40B4-BE49-F238E27FC236}">
                <a16:creationId xmlns:a16="http://schemas.microsoft.com/office/drawing/2014/main" id="{F4F7A4EB-5D2C-4A49-AA00-1632AE3B4861}"/>
              </a:ext>
            </a:extLst>
          </p:cNvPr>
          <p:cNvGrpSpPr>
            <a:grpSpLocks/>
          </p:cNvGrpSpPr>
          <p:nvPr/>
        </p:nvGrpSpPr>
        <p:grpSpPr bwMode="auto">
          <a:xfrm>
            <a:off x="5884863" y="2419350"/>
            <a:ext cx="1425575" cy="1547813"/>
            <a:chOff x="6230983" y="3565796"/>
            <a:chExt cx="1392260" cy="1402606"/>
          </a:xfrm>
        </p:grpSpPr>
        <p:pic>
          <p:nvPicPr>
            <p:cNvPr id="44047" name="Picture 3" descr="C:\Users\kxtq37\Pictures\MTS1_HiRes_2.jpg">
              <a:extLst>
                <a:ext uri="{FF2B5EF4-FFF2-40B4-BE49-F238E27FC236}">
                  <a16:creationId xmlns:a16="http://schemas.microsoft.com/office/drawing/2014/main" id="{083CDA1B-3F34-4D1A-8A69-FF1757022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983" y="3565796"/>
              <a:ext cx="648066" cy="140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39">
              <a:extLst>
                <a:ext uri="{FF2B5EF4-FFF2-40B4-BE49-F238E27FC236}">
                  <a16:creationId xmlns:a16="http://schemas.microsoft.com/office/drawing/2014/main" id="{58F72720-7291-41F2-8E0F-0319B46C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513" y="4422639"/>
              <a:ext cx="768730" cy="439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1" name="Shape 162">
            <a:extLst>
              <a:ext uri="{FF2B5EF4-FFF2-40B4-BE49-F238E27FC236}">
                <a16:creationId xmlns:a16="http://schemas.microsoft.com/office/drawing/2014/main" id="{8428E0AF-97F8-40E4-8935-1ACFEA78404A}"/>
              </a:ext>
            </a:extLst>
          </p:cNvPr>
          <p:cNvSpPr txBox="1">
            <a:spLocks/>
          </p:cNvSpPr>
          <p:nvPr/>
        </p:nvSpPr>
        <p:spPr bwMode="auto">
          <a:xfrm>
            <a:off x="3303587" y="185737"/>
            <a:ext cx="57324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hu-HU" altLang="hu-HU" sz="2600" b="1" dirty="0">
                <a:solidFill>
                  <a:srgbClr val="282A56"/>
                </a:solidFill>
                <a:sym typeface="Calibri" panose="020F0502020204030204" pitchFamily="34" charset="0"/>
              </a:rPr>
              <a:t>INFRASTRUKTÚRA ELEMEK</a:t>
            </a:r>
            <a:endParaRPr lang="en-US" altLang="hu-HU" sz="2600" b="1" dirty="0">
              <a:solidFill>
                <a:srgbClr val="282A56"/>
              </a:solidFill>
              <a:sym typeface="Calibri" panose="020F0502020204030204" pitchFamily="34" charset="0"/>
            </a:endParaRPr>
          </a:p>
        </p:txBody>
      </p:sp>
      <p:pic>
        <p:nvPicPr>
          <p:cNvPr id="44042" name="Picture 27">
            <a:extLst>
              <a:ext uri="{FF2B5EF4-FFF2-40B4-BE49-F238E27FC236}">
                <a16:creationId xmlns:a16="http://schemas.microsoft.com/office/drawing/2014/main" id="{2EE5AB38-A93D-4854-8E80-32D752D43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390900"/>
            <a:ext cx="7683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Shape 805">
            <a:extLst>
              <a:ext uri="{FF2B5EF4-FFF2-40B4-BE49-F238E27FC236}">
                <a16:creationId xmlns:a16="http://schemas.microsoft.com/office/drawing/2014/main" id="{1621A2A3-EF76-4432-AB66-CBF7C1B8A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700" y="3871913"/>
            <a:ext cx="167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DIMETRA EXPRESS</a:t>
            </a:r>
          </a:p>
          <a:p>
            <a:pPr eaLnBrk="1" hangingPunct="1"/>
            <a:r>
              <a:rPr lang="hu-HU" altLang="hu-HU" sz="900" b="1">
                <a:solidFill>
                  <a:srgbClr val="C00000"/>
                </a:solidFill>
              </a:rPr>
              <a:t>ÖNÁLLÓSZERVER</a:t>
            </a:r>
          </a:p>
        </p:txBody>
      </p:sp>
      <p:pic>
        <p:nvPicPr>
          <p:cNvPr id="44044" name="Shape 804">
            <a:extLst>
              <a:ext uri="{FF2B5EF4-FFF2-40B4-BE49-F238E27FC236}">
                <a16:creationId xmlns:a16="http://schemas.microsoft.com/office/drawing/2014/main" id="{2D837932-4648-4B33-9F24-DAD414F203F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358900"/>
            <a:ext cx="131762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15D5BA95-107A-4228-92C9-32325841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622649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03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FB09AE-2325-4DDC-86A0-47D5002C1B9D}"/>
              </a:ext>
            </a:extLst>
          </p:cNvPr>
          <p:cNvSpPr/>
          <p:nvPr/>
        </p:nvSpPr>
        <p:spPr>
          <a:xfrm>
            <a:off x="3303569" y="553208"/>
            <a:ext cx="5351481" cy="44781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Rugalmas 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DIMETRA TETRA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megoldás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akár egy dobozban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akár modulárisan</a:t>
            </a:r>
            <a:endParaRPr lang="en-US" sz="1100" strike="sngStrike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Egyszerűen beállítható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web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alapú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telepítővel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Digitális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r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á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di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ós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beszéd szolgáltatások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Integrált rövid szöveges üzenetküldő szolgáltatások (SDS)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VoIP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telefonos szolgáltatások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Intuitív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web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alapú hálózat felügyeleti alkalmazás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Egyszerűen használható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web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alapú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rendszer állapot alkalmazás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Egyszerű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web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alapú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diszpécser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alkalmazás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Hatékony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web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alapú üzenetküldő alkalmazás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Egyszerű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web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alapú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r</a:t>
            </a:r>
            <a:r>
              <a:rPr lang="hu-HU" sz="1100" kern="0" dirty="0" err="1">
                <a:latin typeface="Arial"/>
                <a:ea typeface="Arial"/>
                <a:cs typeface="Arial"/>
                <a:sym typeface="Arial"/>
              </a:rPr>
              <a:t>ádió</a:t>
            </a:r>
            <a:r>
              <a:rPr lang="hu-HU" sz="1100" kern="0" dirty="0">
                <a:latin typeface="Arial"/>
                <a:ea typeface="Arial"/>
                <a:cs typeface="Arial"/>
                <a:sym typeface="Arial"/>
              </a:rPr>
              <a:t> felhasználó kezelő alkalmazás 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Könnyű integráció a helyi Ethernet hálózatba egyetlen 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IP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címmel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Magas megbízhatóságú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rádiókommunikáció biztosítása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Költséghatékony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kommunikációs megoldás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	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Egyszerűen bővíthető rendszer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  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Diszpécser konzol interfész (API)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   </a:t>
            </a:r>
            <a:r>
              <a:rPr lang="hu-HU" sz="1100" kern="0" dirty="0" err="1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Authentikáció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  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Rádiós közeg titkosítás  - 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Air Interface Encryption (AIE)</a:t>
            </a: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  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Földrajzi redundancia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  <a:p>
            <a:pPr marL="179388" lvl="1" indent="-179388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1100" kern="0" dirty="0">
                <a:solidFill>
                  <a:srgbClr val="F17830"/>
                </a:solidFill>
                <a:latin typeface="Arial"/>
                <a:ea typeface="Calibri"/>
                <a:cs typeface="Arial"/>
                <a:sym typeface="Calibri"/>
              </a:rPr>
              <a:t>•</a:t>
            </a:r>
            <a:r>
              <a:rPr lang="en-US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    </a:t>
            </a:r>
            <a:r>
              <a:rPr lang="hu-HU" sz="1100" kern="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Hangrögzítés interfész (API)</a:t>
            </a:r>
            <a:endParaRPr lang="en-US" sz="1100" kern="0" dirty="0">
              <a:solidFill>
                <a:schemeClr val="tx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0804409F-A1C9-408F-BE9B-2E9DE8596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9588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Mot_Logo_Orange.png">
            <a:extLst>
              <a:ext uri="{FF2B5EF4-FFF2-40B4-BE49-F238E27FC236}">
                <a16:creationId xmlns:a16="http://schemas.microsoft.com/office/drawing/2014/main" id="{3201659E-C77F-4335-9C75-51273C0B2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672013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162">
            <a:extLst>
              <a:ext uri="{FF2B5EF4-FFF2-40B4-BE49-F238E27FC236}">
                <a16:creationId xmlns:a16="http://schemas.microsoft.com/office/drawing/2014/main" id="{B7FADF33-6667-49F5-835F-88A5027E43C0}"/>
              </a:ext>
            </a:extLst>
          </p:cNvPr>
          <p:cNvSpPr txBox="1">
            <a:spLocks/>
          </p:cNvSpPr>
          <p:nvPr/>
        </p:nvSpPr>
        <p:spPr bwMode="auto">
          <a:xfrm>
            <a:off x="3303569" y="106102"/>
            <a:ext cx="57324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hu-HU" altLang="hu-HU" sz="2600" b="1" dirty="0">
                <a:solidFill>
                  <a:srgbClr val="282A56"/>
                </a:solidFill>
                <a:sym typeface="Calibri" panose="020F0502020204030204" pitchFamily="34" charset="0"/>
              </a:rPr>
              <a:t>JELLEMZŐK</a:t>
            </a:r>
            <a:endParaRPr lang="en-US" altLang="hu-HU" sz="2600" b="1" dirty="0">
              <a:solidFill>
                <a:srgbClr val="282A56"/>
              </a:solidFill>
              <a:sym typeface="Calibri" panose="020F0502020204030204" pitchFamily="34" charset="0"/>
            </a:endParaRPr>
          </a:p>
        </p:txBody>
      </p:sp>
      <p:pic>
        <p:nvPicPr>
          <p:cNvPr id="9" name="Picture 36">
            <a:extLst>
              <a:ext uri="{FF2B5EF4-FFF2-40B4-BE49-F238E27FC236}">
                <a16:creationId xmlns:a16="http://schemas.microsoft.com/office/drawing/2014/main" id="{D2860A2A-5B6A-4D51-9F8E-CD05830E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622649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1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id="{89C61AD1-A8B5-4CEF-BC3E-38F8F3F9D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1" cy="514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hape 162">
            <a:extLst>
              <a:ext uri="{FF2B5EF4-FFF2-40B4-BE49-F238E27FC236}">
                <a16:creationId xmlns:a16="http://schemas.microsoft.com/office/drawing/2014/main" id="{014E9024-B4A8-4471-9430-ADF706324C76}"/>
              </a:ext>
            </a:extLst>
          </p:cNvPr>
          <p:cNvSpPr txBox="1">
            <a:spLocks/>
          </p:cNvSpPr>
          <p:nvPr/>
        </p:nvSpPr>
        <p:spPr bwMode="auto">
          <a:xfrm>
            <a:off x="3311525" y="285750"/>
            <a:ext cx="26066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hu-HU" altLang="hu-HU" sz="2600" b="1">
                <a:solidFill>
                  <a:schemeClr val="bg2"/>
                </a:solidFill>
                <a:sym typeface="Calibri" panose="020F0502020204030204" pitchFamily="34" charset="0"/>
              </a:rPr>
              <a:t>KÉPESSÉGEK</a:t>
            </a:r>
            <a:r>
              <a:rPr lang="en-US" altLang="hu-HU" sz="2600" b="1">
                <a:solidFill>
                  <a:schemeClr val="bg2"/>
                </a:solidFill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51204" name="Shape 828">
            <a:extLst>
              <a:ext uri="{FF2B5EF4-FFF2-40B4-BE49-F238E27FC236}">
                <a16:creationId xmlns:a16="http://schemas.microsoft.com/office/drawing/2014/main" id="{EF8A3A71-70C3-4D96-8010-628ABA31E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1398588"/>
            <a:ext cx="16351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>
                <a:solidFill>
                  <a:srgbClr val="B71F33"/>
                </a:solidFill>
              </a:rPr>
              <a:t>LEFEDETTSÉGE</a:t>
            </a:r>
          </a:p>
          <a:p>
            <a:pPr eaLnBrk="1" hangingPunct="1">
              <a:lnSpc>
                <a:spcPts val="2000"/>
              </a:lnSpc>
            </a:pPr>
            <a:endParaRPr lang="hu-HU" altLang="hu-HU" sz="1200" b="1">
              <a:solidFill>
                <a:srgbClr val="B71F33"/>
              </a:solidFill>
            </a:endParaRPr>
          </a:p>
        </p:txBody>
      </p:sp>
      <p:sp>
        <p:nvSpPr>
          <p:cNvPr id="51205" name="Shape 829">
            <a:extLst>
              <a:ext uri="{FF2B5EF4-FFF2-40B4-BE49-F238E27FC236}">
                <a16:creationId xmlns:a16="http://schemas.microsoft.com/office/drawing/2014/main" id="{BD71857D-1567-496C-B27B-D6F49435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992438"/>
            <a:ext cx="3108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/>
              <a:t>TITKOSÍTATLAN AUTHENTIKÁCIÓ</a:t>
            </a:r>
          </a:p>
          <a:p>
            <a:pPr eaLnBrk="1" hangingPunct="1">
              <a:lnSpc>
                <a:spcPts val="2000"/>
              </a:lnSpc>
            </a:pPr>
            <a:r>
              <a:rPr lang="hu-HU" altLang="hu-HU" sz="1200" b="1"/>
              <a:t>RÁDIÓS KÖZEG (AIE) TITKOSÍTÁS</a:t>
            </a:r>
          </a:p>
        </p:txBody>
      </p:sp>
      <p:pic>
        <p:nvPicPr>
          <p:cNvPr id="51206" name="Picture 20" descr="Tower.png">
            <a:extLst>
              <a:ext uri="{FF2B5EF4-FFF2-40B4-BE49-F238E27FC236}">
                <a16:creationId xmlns:a16="http://schemas.microsoft.com/office/drawing/2014/main" id="{70567D74-2473-433E-9C07-E84A2F27C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452563"/>
            <a:ext cx="203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4" descr="People_1.png">
            <a:extLst>
              <a:ext uri="{FF2B5EF4-FFF2-40B4-BE49-F238E27FC236}">
                <a16:creationId xmlns:a16="http://schemas.microsoft.com/office/drawing/2014/main" id="{2757C87C-890C-4C8F-803A-70EF00C5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952625"/>
            <a:ext cx="307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34" descr="Mot_Logo_Orange.png">
            <a:extLst>
              <a:ext uri="{FF2B5EF4-FFF2-40B4-BE49-F238E27FC236}">
                <a16:creationId xmlns:a16="http://schemas.microsoft.com/office/drawing/2014/main" id="{990A797C-4E7F-4557-BAE6-488166927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672013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36">
            <a:extLst>
              <a:ext uri="{FF2B5EF4-FFF2-40B4-BE49-F238E27FC236}">
                <a16:creationId xmlns:a16="http://schemas.microsoft.com/office/drawing/2014/main" id="{EFE23D56-4CEF-416F-B0E4-23BF1EB22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76263"/>
            <a:ext cx="2317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37">
            <a:extLst>
              <a:ext uri="{FF2B5EF4-FFF2-40B4-BE49-F238E27FC236}">
                <a16:creationId xmlns:a16="http://schemas.microsoft.com/office/drawing/2014/main" id="{AD88F539-6F1A-4522-8532-B5D3D5870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796925"/>
            <a:ext cx="2238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Shape 854" descr="Utilities_grey.png">
            <a:extLst>
              <a:ext uri="{FF2B5EF4-FFF2-40B4-BE49-F238E27FC236}">
                <a16:creationId xmlns:a16="http://schemas.microsoft.com/office/drawing/2014/main" id="{92E0DD76-4EDA-4B53-A640-18D97DA449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3706813"/>
            <a:ext cx="5556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Shape 858" descr="Resilience_grey.png">
            <a:extLst>
              <a:ext uri="{FF2B5EF4-FFF2-40B4-BE49-F238E27FC236}">
                <a16:creationId xmlns:a16="http://schemas.microsoft.com/office/drawing/2014/main" id="{2D560666-E09F-4C0D-B46E-1385E30D91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524125"/>
            <a:ext cx="411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5" descr="Mission-Critical_Security.psd">
            <a:extLst>
              <a:ext uri="{FF2B5EF4-FFF2-40B4-BE49-F238E27FC236}">
                <a16:creationId xmlns:a16="http://schemas.microsoft.com/office/drawing/2014/main" id="{EEDE8857-5935-45D2-B9AA-BBA1191D1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063875"/>
            <a:ext cx="3968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901E57-E9F4-4B29-874E-F7CBDF54A1BD}"/>
              </a:ext>
            </a:extLst>
          </p:cNvPr>
          <p:cNvCxnSpPr/>
          <p:nvPr/>
        </p:nvCxnSpPr>
        <p:spPr>
          <a:xfrm>
            <a:off x="3392488" y="1876425"/>
            <a:ext cx="5386387" cy="0"/>
          </a:xfrm>
          <a:prstGeom prst="line">
            <a:avLst/>
          </a:prstGeom>
          <a:ln w="12700" cmpd="sng">
            <a:solidFill>
              <a:srgbClr val="ADB0B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151D3A-F6E4-4CC1-8E48-5EACF47E3ADA}"/>
              </a:ext>
            </a:extLst>
          </p:cNvPr>
          <p:cNvCxnSpPr/>
          <p:nvPr/>
        </p:nvCxnSpPr>
        <p:spPr>
          <a:xfrm>
            <a:off x="3392488" y="2392363"/>
            <a:ext cx="5386387" cy="0"/>
          </a:xfrm>
          <a:prstGeom prst="line">
            <a:avLst/>
          </a:prstGeom>
          <a:ln w="12700" cmpd="sng">
            <a:solidFill>
              <a:srgbClr val="ADB0B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524099-649A-416B-B778-EE45EE330B00}"/>
              </a:ext>
            </a:extLst>
          </p:cNvPr>
          <p:cNvCxnSpPr/>
          <p:nvPr/>
        </p:nvCxnSpPr>
        <p:spPr>
          <a:xfrm>
            <a:off x="3392488" y="2998788"/>
            <a:ext cx="5386387" cy="0"/>
          </a:xfrm>
          <a:prstGeom prst="line">
            <a:avLst/>
          </a:prstGeom>
          <a:ln w="12700" cmpd="sng">
            <a:solidFill>
              <a:srgbClr val="ADB0B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2E61FA-67D0-4001-9452-3317909566C4}"/>
              </a:ext>
            </a:extLst>
          </p:cNvPr>
          <p:cNvCxnSpPr/>
          <p:nvPr/>
        </p:nvCxnSpPr>
        <p:spPr>
          <a:xfrm>
            <a:off x="3392488" y="3619500"/>
            <a:ext cx="5386387" cy="0"/>
          </a:xfrm>
          <a:prstGeom prst="line">
            <a:avLst/>
          </a:prstGeom>
          <a:ln w="12700" cmpd="sng">
            <a:solidFill>
              <a:srgbClr val="ADB0B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C2BAAE-F1B9-4B0A-A1FE-EE092FDCFDF8}"/>
              </a:ext>
            </a:extLst>
          </p:cNvPr>
          <p:cNvCxnSpPr/>
          <p:nvPr/>
        </p:nvCxnSpPr>
        <p:spPr>
          <a:xfrm>
            <a:off x="3392488" y="4103688"/>
            <a:ext cx="5386387" cy="0"/>
          </a:xfrm>
          <a:prstGeom prst="line">
            <a:avLst/>
          </a:prstGeom>
          <a:ln w="12700" cmpd="sng">
            <a:solidFill>
              <a:srgbClr val="ADB0B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9" name="Rectangle 8">
            <a:extLst>
              <a:ext uri="{FF2B5EF4-FFF2-40B4-BE49-F238E27FC236}">
                <a16:creationId xmlns:a16="http://schemas.microsoft.com/office/drawing/2014/main" id="{1A610525-BE85-4FE1-8E79-D6F1B8913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1106488"/>
            <a:ext cx="152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hu-HU" altLang="hu-HU" sz="1200" b="1">
                <a:solidFill>
                  <a:srgbClr val="B71F33"/>
                </a:solidFill>
              </a:rPr>
              <a:t>DIMETRA </a:t>
            </a:r>
            <a:r>
              <a:rPr lang="en-US" altLang="hu-HU" sz="1200" b="1">
                <a:solidFill>
                  <a:srgbClr val="B71F33"/>
                </a:solidFill>
              </a:rPr>
              <a:t>Express</a:t>
            </a:r>
            <a:endParaRPr lang="hu-HU" altLang="hu-HU" sz="1200" b="1">
              <a:solidFill>
                <a:srgbClr val="B71F33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5F8F4D-F9F1-4950-9ED8-E5626C963CD4}"/>
              </a:ext>
            </a:extLst>
          </p:cNvPr>
          <p:cNvCxnSpPr/>
          <p:nvPr/>
        </p:nvCxnSpPr>
        <p:spPr>
          <a:xfrm>
            <a:off x="1219200" y="-1716088"/>
            <a:ext cx="5386388" cy="0"/>
          </a:xfrm>
          <a:prstGeom prst="line">
            <a:avLst/>
          </a:prstGeom>
          <a:ln w="12700" cmpd="sng">
            <a:solidFill>
              <a:srgbClr val="ADB0B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1" name="Picture 2">
            <a:extLst>
              <a:ext uri="{FF2B5EF4-FFF2-40B4-BE49-F238E27FC236}">
                <a16:creationId xmlns:a16="http://schemas.microsoft.com/office/drawing/2014/main" id="{AB541A4C-B679-4AA6-AC10-EC513DA5F6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030288"/>
            <a:ext cx="195262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2" name="Picture 3">
            <a:extLst>
              <a:ext uri="{FF2B5EF4-FFF2-40B4-BE49-F238E27FC236}">
                <a16:creationId xmlns:a16="http://schemas.microsoft.com/office/drawing/2014/main" id="{4AE99E34-4D17-4786-949C-E8AB60C38E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803275"/>
            <a:ext cx="1254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3" name="Shape 828">
            <a:extLst>
              <a:ext uri="{FF2B5EF4-FFF2-40B4-BE49-F238E27FC236}">
                <a16:creationId xmlns:a16="http://schemas.microsoft.com/office/drawing/2014/main" id="{366630CD-2A7D-4775-BB5F-613D8972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1978025"/>
            <a:ext cx="12207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>
                <a:solidFill>
                  <a:srgbClr val="B71F33"/>
                </a:solidFill>
              </a:rPr>
              <a:t>KAPACITÁSA</a:t>
            </a:r>
          </a:p>
          <a:p>
            <a:pPr eaLnBrk="1" hangingPunct="1">
              <a:lnSpc>
                <a:spcPts val="2000"/>
              </a:lnSpc>
            </a:pPr>
            <a:endParaRPr lang="hu-HU" altLang="hu-HU" sz="1200" b="1">
              <a:solidFill>
                <a:srgbClr val="B71F33"/>
              </a:solidFill>
            </a:endParaRPr>
          </a:p>
        </p:txBody>
      </p:sp>
      <p:sp>
        <p:nvSpPr>
          <p:cNvPr id="51224" name="Shape 828">
            <a:extLst>
              <a:ext uri="{FF2B5EF4-FFF2-40B4-BE49-F238E27FC236}">
                <a16:creationId xmlns:a16="http://schemas.microsoft.com/office/drawing/2014/main" id="{5714AED8-0560-4BA8-AF36-09DF7A3FF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3" y="2474913"/>
            <a:ext cx="17653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>
                <a:solidFill>
                  <a:srgbClr val="B71F33"/>
                </a:solidFill>
              </a:rPr>
              <a:t>MEGBÍZHATÓSÁGA</a:t>
            </a:r>
          </a:p>
          <a:p>
            <a:pPr eaLnBrk="1" hangingPunct="1">
              <a:lnSpc>
                <a:spcPts val="2000"/>
              </a:lnSpc>
            </a:pPr>
            <a:r>
              <a:rPr lang="en-US" altLang="hu-HU" sz="1200" b="1">
                <a:solidFill>
                  <a:srgbClr val="B71F33"/>
                </a:solidFill>
              </a:rPr>
              <a:t/>
            </a:r>
            <a:br>
              <a:rPr lang="en-US" altLang="hu-HU" sz="1200" b="1">
                <a:solidFill>
                  <a:srgbClr val="B71F33"/>
                </a:solidFill>
              </a:rPr>
            </a:br>
            <a:endParaRPr lang="hu-HU" altLang="hu-HU" sz="1200" b="1">
              <a:solidFill>
                <a:srgbClr val="B71F33"/>
              </a:solidFill>
            </a:endParaRPr>
          </a:p>
        </p:txBody>
      </p:sp>
      <p:sp>
        <p:nvSpPr>
          <p:cNvPr id="51225" name="Shape 828">
            <a:extLst>
              <a:ext uri="{FF2B5EF4-FFF2-40B4-BE49-F238E27FC236}">
                <a16:creationId xmlns:a16="http://schemas.microsoft.com/office/drawing/2014/main" id="{3B7D77CA-261E-4474-BC4C-7305216F8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3090863"/>
            <a:ext cx="1700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>
                <a:solidFill>
                  <a:srgbClr val="B71F33"/>
                </a:solidFill>
              </a:rPr>
              <a:t>TITKOSÍTÁSA</a:t>
            </a:r>
          </a:p>
        </p:txBody>
      </p:sp>
      <p:sp>
        <p:nvSpPr>
          <p:cNvPr id="51226" name="Shape 828">
            <a:extLst>
              <a:ext uri="{FF2B5EF4-FFF2-40B4-BE49-F238E27FC236}">
                <a16:creationId xmlns:a16="http://schemas.microsoft.com/office/drawing/2014/main" id="{4A85C30B-9966-4C80-A19B-D364BB660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3" y="3635375"/>
            <a:ext cx="152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>
                <a:solidFill>
                  <a:srgbClr val="B71F33"/>
                </a:solidFill>
              </a:rPr>
              <a:t>ALKALMAZÁSA</a:t>
            </a:r>
          </a:p>
        </p:txBody>
      </p:sp>
      <p:sp>
        <p:nvSpPr>
          <p:cNvPr id="51227" name="Shape 829">
            <a:extLst>
              <a:ext uri="{FF2B5EF4-FFF2-40B4-BE49-F238E27FC236}">
                <a16:creationId xmlns:a16="http://schemas.microsoft.com/office/drawing/2014/main" id="{414B7556-44F5-448C-8CC7-3FAF50E2C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1879600"/>
            <a:ext cx="31083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/>
              <a:t>TÖBB MINT 2000 felhasználó</a:t>
            </a:r>
          </a:p>
        </p:txBody>
      </p:sp>
      <p:sp>
        <p:nvSpPr>
          <p:cNvPr id="51228" name="Shape 829">
            <a:extLst>
              <a:ext uri="{FF2B5EF4-FFF2-40B4-BE49-F238E27FC236}">
                <a16:creationId xmlns:a16="http://schemas.microsoft.com/office/drawing/2014/main" id="{B2AAA745-743D-4FDD-816C-F7DEDFBD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3" y="2374900"/>
            <a:ext cx="3108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 dirty="0"/>
              <a:t>KAPCSOLAT</a:t>
            </a:r>
            <a:r>
              <a:rPr lang="en-GB" altLang="hu-HU" sz="1200" b="1" dirty="0"/>
              <a:t> </a:t>
            </a:r>
            <a:r>
              <a:rPr lang="hu-HU" altLang="hu-HU" sz="1200" b="1" dirty="0"/>
              <a:t>SZINTŰ</a:t>
            </a:r>
            <a:r>
              <a:rPr lang="en-GB" altLang="hu-HU" sz="1200" b="1" dirty="0"/>
              <a:t> </a:t>
            </a:r>
            <a:r>
              <a:rPr lang="hu-HU" altLang="hu-HU" sz="1200" b="1" dirty="0"/>
              <a:t>TARTALÉKOLÁS</a:t>
            </a:r>
            <a:r>
              <a:rPr lang="en-GB" altLang="hu-HU" sz="1200" b="1" dirty="0"/>
              <a:t> </a:t>
            </a:r>
          </a:p>
          <a:p>
            <a:pPr eaLnBrk="1" hangingPunct="1">
              <a:lnSpc>
                <a:spcPts val="2000"/>
              </a:lnSpc>
            </a:pPr>
            <a:r>
              <a:rPr lang="hu-HU" altLang="hu-HU" sz="1200" b="1" dirty="0"/>
              <a:t>FÖLDRAJZI</a:t>
            </a:r>
            <a:r>
              <a:rPr lang="en-GB" altLang="hu-HU" sz="1200" b="1" dirty="0"/>
              <a:t> </a:t>
            </a:r>
            <a:r>
              <a:rPr lang="hu-HU" altLang="hu-HU" sz="1200" b="1" dirty="0"/>
              <a:t>REDUNDANCIA</a:t>
            </a:r>
            <a:r>
              <a:rPr lang="en-GB" altLang="hu-HU" sz="1200" b="1" dirty="0"/>
              <a:t> </a:t>
            </a:r>
          </a:p>
          <a:p>
            <a:pPr eaLnBrk="1" hangingPunct="1">
              <a:lnSpc>
                <a:spcPts val="2000"/>
              </a:lnSpc>
            </a:pPr>
            <a:endParaRPr lang="hu-HU" altLang="hu-HU" sz="1200" b="1" dirty="0"/>
          </a:p>
          <a:p>
            <a:pPr eaLnBrk="1" hangingPunct="1">
              <a:lnSpc>
                <a:spcPts val="2000"/>
              </a:lnSpc>
            </a:pPr>
            <a:endParaRPr lang="hu-HU" altLang="hu-HU" sz="1200" b="1" dirty="0"/>
          </a:p>
        </p:txBody>
      </p:sp>
      <p:sp>
        <p:nvSpPr>
          <p:cNvPr id="51229" name="Shape 829">
            <a:extLst>
              <a:ext uri="{FF2B5EF4-FFF2-40B4-BE49-F238E27FC236}">
                <a16:creationId xmlns:a16="http://schemas.microsoft.com/office/drawing/2014/main" id="{675EC3D1-FD2D-4732-9999-DEB33DBE5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25" y="3636963"/>
            <a:ext cx="26035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/>
              <a:t>VÁLLALATI MEGOLDÁSKÉNT</a:t>
            </a:r>
          </a:p>
          <a:p>
            <a:pPr eaLnBrk="1" hangingPunct="1">
              <a:lnSpc>
                <a:spcPts val="2000"/>
              </a:lnSpc>
            </a:pPr>
            <a:endParaRPr lang="hu-HU" altLang="hu-HU" sz="1200" b="1"/>
          </a:p>
          <a:p>
            <a:pPr eaLnBrk="1" hangingPunct="1">
              <a:lnSpc>
                <a:spcPts val="2000"/>
              </a:lnSpc>
            </a:pPr>
            <a:endParaRPr lang="hu-HU" altLang="hu-HU" sz="1200" b="1"/>
          </a:p>
        </p:txBody>
      </p:sp>
      <p:sp>
        <p:nvSpPr>
          <p:cNvPr id="51230" name="Shape 829">
            <a:extLst>
              <a:ext uri="{FF2B5EF4-FFF2-40B4-BE49-F238E27FC236}">
                <a16:creationId xmlns:a16="http://schemas.microsoft.com/office/drawing/2014/main" id="{7047478D-730A-4AC1-A0A1-9B4BB2FC6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1404938"/>
            <a:ext cx="29400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hu-HU" altLang="hu-HU" sz="1200" b="1"/>
              <a:t>10+ ÁTJÁTSZÓ ÁLLOMÁS, 1 ZÓNA</a:t>
            </a:r>
          </a:p>
          <a:p>
            <a:pPr eaLnBrk="1" hangingPunct="1">
              <a:lnSpc>
                <a:spcPts val="2000"/>
              </a:lnSpc>
            </a:pPr>
            <a:endParaRPr lang="hu-HU" altLang="hu-HU" sz="1200" b="1"/>
          </a:p>
          <a:p>
            <a:pPr eaLnBrk="1" hangingPunct="1">
              <a:lnSpc>
                <a:spcPts val="2000"/>
              </a:lnSpc>
            </a:pPr>
            <a:endParaRPr lang="hu-HU" altLang="hu-HU" sz="1200" b="1"/>
          </a:p>
        </p:txBody>
      </p:sp>
      <p:pic>
        <p:nvPicPr>
          <p:cNvPr id="33" name="Picture 36">
            <a:extLst>
              <a:ext uri="{FF2B5EF4-FFF2-40B4-BE49-F238E27FC236}">
                <a16:creationId xmlns:a16="http://schemas.microsoft.com/office/drawing/2014/main" id="{C195DFBF-487A-4A29-AC70-3654DA99C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622649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238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7661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Tetra terminál portfólió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29" y="4574404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www.motorolasolutionscollective.com/thumbnail/91ba8d7b-6e05-4c0d-8b2e-e8d38ef0ac95/av/2048px/TETRA_Group_Screens_OFF_A.png?t=1524740922698&amp;s=812a3966542a26db036bd05873de425a6572d634">
            <a:extLst>
              <a:ext uri="{FF2B5EF4-FFF2-40B4-BE49-F238E27FC236}">
                <a16:creationId xmlns:a16="http://schemas.microsoft.com/office/drawing/2014/main" id="{BA9CCF8D-8C33-45B5-A3D8-71BB8A4A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83" y="482600"/>
            <a:ext cx="86979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8">
            <a:extLst>
              <a:ext uri="{FF2B5EF4-FFF2-40B4-BE49-F238E27FC236}">
                <a16:creationId xmlns:a16="http://schemas.microsoft.com/office/drawing/2014/main" id="{E154AEE1-03D4-4600-BB00-752C62EA2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1673"/>
            <a:ext cx="9144000" cy="276989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1425" tIns="45715" rIns="91425" bIns="45715">
            <a:spAutoFit/>
          </a:bodyPr>
          <a:lstStyle/>
          <a:p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45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524" y="164220"/>
            <a:ext cx="4551222" cy="555526"/>
          </a:xfrm>
        </p:spPr>
        <p:txBody>
          <a:bodyPr/>
          <a:lstStyle/>
          <a:p>
            <a:r>
              <a:rPr lang="hu-HU" dirty="0">
                <a:latin typeface="+mn-lt"/>
              </a:rPr>
              <a:t>Motorola MTP8000 ATEX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2CFC51F-FA40-4647-86DF-049D8CAC989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28" y="4622649"/>
            <a:ext cx="967472" cy="4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www.motorolasolutionscollective.com/thumbnail/d16ee119-d7b6-4d00-bd3a-7561c1753f92/av/2048px/8N4A8459.jpg?t=1524739931571&amp;s=7a14e58467ccc380df66e3db6c233e88c6cf9604">
            <a:extLst>
              <a:ext uri="{FF2B5EF4-FFF2-40B4-BE49-F238E27FC236}">
                <a16:creationId xmlns:a16="http://schemas.microsoft.com/office/drawing/2014/main" id="{E762522D-FD7D-4B0B-8DAF-38461326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74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50ACB2F-9D9E-408F-98A4-2B9FDFD7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62" y="1129656"/>
            <a:ext cx="4166670" cy="28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267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8741</TotalTime>
  <Words>688</Words>
  <Application>Microsoft Office PowerPoint</Application>
  <PresentationFormat>Diavetítés a képernyőre (16:9 oldalarány)</PresentationFormat>
  <Paragraphs>188</Paragraphs>
  <Slides>26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Helvetica Neue</vt:lpstr>
      <vt:lpstr>Helvetica Neue Light</vt:lpstr>
      <vt:lpstr>Open Sans</vt:lpstr>
      <vt:lpstr>Univers LT 47 CondensedLt</vt:lpstr>
      <vt:lpstr>Univers LT 57 Condensed</vt:lpstr>
      <vt:lpstr>Univers LT 67 CondensedBold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Motorola Tetra terminál portfólió</vt:lpstr>
      <vt:lpstr>Motorola MTP8000 ATEX</vt:lpstr>
      <vt:lpstr>Motorola MTP6650</vt:lpstr>
      <vt:lpstr>Motorola MTP6650</vt:lpstr>
      <vt:lpstr>Motorola MTP3000</vt:lpstr>
      <vt:lpstr>Motorola MTP3550</vt:lpstr>
      <vt:lpstr>Motorola MTM5400</vt:lpstr>
      <vt:lpstr>Motorola MTM5400</vt:lpstr>
      <vt:lpstr>Motorola MTM5400</vt:lpstr>
      <vt:lpstr>Motorola MTM5500</vt:lpstr>
      <vt:lpstr>Drónelfogó megoldás – Convexum platform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Bosco</dc:creator>
  <cp:lastModifiedBy>Rendszergazda</cp:lastModifiedBy>
  <cp:revision>1019</cp:revision>
  <cp:lastPrinted>2018-01-03T08:06:43Z</cp:lastPrinted>
  <dcterms:created xsi:type="dcterms:W3CDTF">2014-12-18T14:43:53Z</dcterms:created>
  <dcterms:modified xsi:type="dcterms:W3CDTF">2018-11-14T10:01:16Z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ServerID">
    <vt:lpwstr>39a82eb6-1e4f-428c-8f1d-2c845380d46e</vt:lpwstr>
  </property>
  <property fmtid="{D5CDD505-2E9C-101B-9397-08002B2CF9AE}" pid="3" name="Offisync_UpdateToken">
    <vt:lpwstr>2</vt:lpwstr>
  </property>
  <property fmtid="{D5CDD505-2E9C-101B-9397-08002B2CF9AE}" pid="4" name="Jive_VersionGuid">
    <vt:lpwstr>4477a1efddba4b89a4c5ee6f919cd5e7</vt:lpwstr>
  </property>
  <property fmtid="{D5CDD505-2E9C-101B-9397-08002B2CF9AE}" pid="5" name="Offisync_UniqueId">
    <vt:lpwstr>59997</vt:lpwstr>
  </property>
  <property fmtid="{D5CDD505-2E9C-101B-9397-08002B2CF9AE}" pid="6" name="Jive_LatestUserAccountName">
    <vt:lpwstr>FGVR68</vt:lpwstr>
  </property>
  <property fmtid="{D5CDD505-2E9C-101B-9397-08002B2CF9AE}" pid="7" name="Offisync_ProviderInitializationData">
    <vt:lpwstr>https://converge.motorolasolutions.com</vt:lpwstr>
  </property>
  <property fmtid="{D5CDD505-2E9C-101B-9397-08002B2CF9AE}" pid="8" name="Jive_ModifiedButNotPublished">
    <vt:lpwstr>True</vt:lpwstr>
  </property>
  <property fmtid="{D5CDD505-2E9C-101B-9397-08002B2CF9AE}" pid="9" name="Jive_PrevVersionNumber">
    <vt:lpwstr/>
  </property>
  <property fmtid="{D5CDD505-2E9C-101B-9397-08002B2CF9AE}" pid="10" name="Jive_VersionGuid_v2.5">
    <vt:lpwstr/>
  </property>
  <property fmtid="{D5CDD505-2E9C-101B-9397-08002B2CF9AE}" pid="11" name="Jive_LatestFileFullName">
    <vt:lpwstr/>
  </property>
</Properties>
</file>